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73" r:id="rId3"/>
    <p:sldId id="282" r:id="rId4"/>
    <p:sldId id="265" r:id="rId5"/>
    <p:sldId id="275" r:id="rId6"/>
    <p:sldId id="278" r:id="rId7"/>
    <p:sldId id="279" r:id="rId8"/>
    <p:sldId id="280" r:id="rId9"/>
    <p:sldId id="281" r:id="rId10"/>
    <p:sldId id="284" r:id="rId11"/>
    <p:sldId id="285" r:id="rId12"/>
    <p:sldId id="283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8C3"/>
    <a:srgbClr val="F6FFAE"/>
    <a:srgbClr val="FFF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3" autoAdjust="0"/>
    <p:restoredTop sz="90298" autoAdjust="0"/>
  </p:normalViewPr>
  <p:slideViewPr>
    <p:cSldViewPr snapToGrid="0" snapToObjects="1">
      <p:cViewPr varScale="1">
        <p:scale>
          <a:sx n="102" d="100"/>
          <a:sy n="102" d="100"/>
        </p:scale>
        <p:origin x="1710" y="9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2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Compte rendu de réunion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BBA4D-A6F2-E146-826F-3C85CD2A43EB}" type="datetime1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E8D8D-9BF9-E14B-BB29-0F523B3B254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Nouveau logo Ligue 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5" y="8517316"/>
            <a:ext cx="1174750" cy="6250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Compte rendu de réunion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6CEA-22DE-D240-938B-04667245B0DE}" type="datetime1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AE71-8D70-1B4E-9A70-07ADFFC607E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Action du GT</a:t>
            </a:r>
          </a:p>
          <a:p>
            <a:r>
              <a:rPr lang="fr-FR" b="0" dirty="0"/>
              <a:t>Règlements </a:t>
            </a:r>
          </a:p>
          <a:p>
            <a:r>
              <a:rPr lang="fr-FR" b="0" dirty="0"/>
              <a:t>Informatique</a:t>
            </a:r>
          </a:p>
          <a:p>
            <a:r>
              <a:rPr lang="fr-FR" b="0" dirty="0"/>
              <a:t>Ouverture autre fédération représente 10 % de</a:t>
            </a:r>
            <a:r>
              <a:rPr lang="fr-FR" b="0" baseline="0" dirty="0"/>
              <a:t> l’</a:t>
            </a:r>
            <a:r>
              <a:rPr lang="fr-FR" b="0" dirty="0"/>
              <a:t>effectif</a:t>
            </a:r>
            <a:r>
              <a:rPr lang="fr-FR" b="0" baseline="0" dirty="0"/>
              <a:t> global 1069, participants en cyclosport</a:t>
            </a:r>
            <a:endParaRPr lang="fr-FR" b="0" dirty="0"/>
          </a:p>
          <a:p>
            <a:r>
              <a:rPr lang="fr-FR" b="0" dirty="0"/>
              <a:t>Maillots départemental et</a:t>
            </a:r>
            <a:r>
              <a:rPr lang="fr-FR" b="0" baseline="0" dirty="0"/>
              <a:t> de championnat</a:t>
            </a:r>
            <a:endParaRPr lang="fr-FR" b="0" dirty="0"/>
          </a:p>
          <a:p>
            <a:r>
              <a:rPr lang="fr-FR" b="0" dirty="0"/>
              <a:t>Investissement 2019</a:t>
            </a:r>
          </a:p>
          <a:p>
            <a:endParaRPr lang="fr-FR" b="1" dirty="0"/>
          </a:p>
          <a:p>
            <a:r>
              <a:rPr lang="fr-FR" b="1" dirty="0"/>
              <a:t>Montées descentes </a:t>
            </a:r>
          </a:p>
          <a:p>
            <a:r>
              <a:rPr lang="fr-FR" b="0" dirty="0"/>
              <a:t>Équilibré 10 descentes 11 montées</a:t>
            </a:r>
          </a:p>
          <a:p>
            <a:r>
              <a:rPr lang="fr-FR" b="0" dirty="0"/>
              <a:t>Problème club et coureurs qui ne déclarent pas les podiums</a:t>
            </a:r>
          </a:p>
          <a:p>
            <a:endParaRPr lang="fr-FR" b="0" dirty="0"/>
          </a:p>
          <a:p>
            <a:r>
              <a:rPr lang="fr-FR" b="1" dirty="0"/>
              <a:t>Formation des Commissaires</a:t>
            </a:r>
          </a:p>
          <a:p>
            <a:r>
              <a:rPr lang="fr-FR" dirty="0"/>
              <a:t>Rappel: Pas obligatoire dans le règlement</a:t>
            </a:r>
          </a:p>
          <a:p>
            <a:endParaRPr lang="fr-FR" dirty="0"/>
          </a:p>
          <a:p>
            <a:r>
              <a:rPr lang="fr-FR" sz="1200" dirty="0">
                <a:latin typeface="Times New Roman"/>
                <a:cs typeface="Times New Roman"/>
              </a:rPr>
              <a:t>☞ </a:t>
            </a:r>
            <a:r>
              <a:rPr lang="fr-FR" dirty="0"/>
              <a:t>Mais, il faut maintenir cette fonction importante mis en place par JC et Nicolle</a:t>
            </a:r>
          </a:p>
          <a:p>
            <a:r>
              <a:rPr lang="fr-FR" sz="1200" dirty="0">
                <a:latin typeface="Times New Roman"/>
                <a:cs typeface="Times New Roman"/>
              </a:rPr>
              <a:t>☞ </a:t>
            </a:r>
            <a:r>
              <a:rPr lang="fr-FR" dirty="0"/>
              <a:t>A l’avenir probable fusion des fonctions de commissaire et juge à l’arrivée pour simplification réduction du temps de formation pas adapté au</a:t>
            </a:r>
            <a:r>
              <a:rPr lang="fr-FR" baseline="0" dirty="0"/>
              <a:t> bénévolat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Montées descentes </a:t>
            </a:r>
          </a:p>
          <a:p>
            <a:r>
              <a:rPr lang="fr-FR" b="0" dirty="0"/>
              <a:t>Équilibré 10 descentes 11 montées</a:t>
            </a:r>
          </a:p>
          <a:p>
            <a:r>
              <a:rPr lang="fr-FR" b="0" dirty="0"/>
              <a:t>Problème club et coureurs qui ne déclarent pas </a:t>
            </a:r>
            <a:r>
              <a:rPr lang="fr-FR" b="0"/>
              <a:t>les podiums</a:t>
            </a:r>
          </a:p>
          <a:p>
            <a:endParaRPr lang="fr-FR" b="0" dirty="0"/>
          </a:p>
          <a:p>
            <a:r>
              <a:rPr lang="fr-FR" b="1" dirty="0"/>
              <a:t>Formation des Commissaires</a:t>
            </a:r>
          </a:p>
          <a:p>
            <a:r>
              <a:rPr lang="fr-FR" dirty="0"/>
              <a:t>Rappel: Pas obligatoire dans le règlement</a:t>
            </a:r>
          </a:p>
          <a:p>
            <a:endParaRPr lang="fr-FR" dirty="0"/>
          </a:p>
          <a:p>
            <a:r>
              <a:rPr lang="fr-FR" sz="1200" dirty="0">
                <a:latin typeface="Times New Roman"/>
                <a:cs typeface="Times New Roman"/>
              </a:rPr>
              <a:t>☞ </a:t>
            </a:r>
            <a:r>
              <a:rPr lang="fr-FR" dirty="0"/>
              <a:t>Mais, il faut maintenir cette fonction importante mis en place par JC et Nicolle</a:t>
            </a:r>
          </a:p>
          <a:p>
            <a:r>
              <a:rPr lang="fr-FR" sz="1200" dirty="0">
                <a:latin typeface="Times New Roman"/>
                <a:cs typeface="Times New Roman"/>
              </a:rPr>
              <a:t>☞ </a:t>
            </a:r>
            <a:r>
              <a:rPr lang="fr-FR" dirty="0"/>
              <a:t>A l’avenir probable fusion des fonctions de commissaire et juge à l’arrivée pour simplification réduction du temps de formation pas adapté au</a:t>
            </a:r>
            <a:r>
              <a:rPr lang="fr-FR" baseline="0" dirty="0"/>
              <a:t> bénévolat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Effectif 1</a:t>
            </a:r>
            <a:r>
              <a:rPr lang="fr-FR" baseline="30000" dirty="0"/>
              <a:t>iere Caté </a:t>
            </a:r>
            <a:r>
              <a:rPr lang="fr-FR" baseline="0" dirty="0"/>
              <a:t>très faible voir nul Incompréhensible vu le nombre de licenciés</a:t>
            </a:r>
          </a:p>
          <a:p>
            <a:r>
              <a:rPr lang="fr-FR" baseline="0" dirty="0"/>
              <a:t>Dans les autres catégories de beaux effectifs jusqu’en juin jusqu’à 120 compétiteurs au total 1069 compétiteurs 108 autres fédérations soit 10%</a:t>
            </a:r>
          </a:p>
          <a:p>
            <a:r>
              <a:rPr lang="fr-FR" baseline="0" dirty="0"/>
              <a:t>Recette pour la CTD 623€</a:t>
            </a:r>
          </a:p>
          <a:p>
            <a:r>
              <a:rPr lang="fr-FR" baseline="0" dirty="0"/>
              <a:t>Tarissement à partir de juin pour finir à Migennes à 35 compétiteurs.</a:t>
            </a:r>
          </a:p>
          <a:p>
            <a:endParaRPr lang="fr-FR" baseline="0" dirty="0"/>
          </a:p>
          <a:p>
            <a:r>
              <a:rPr lang="fr-FR" baseline="0" dirty="0"/>
              <a:t>Décevant pour les organisateurs</a:t>
            </a:r>
          </a:p>
          <a:p>
            <a:r>
              <a:rPr lang="fr-FR" dirty="0"/>
              <a:t>Réfléchir</a:t>
            </a:r>
            <a:r>
              <a:rPr lang="fr-FR" baseline="0" dirty="0"/>
              <a:t> à une nouvelle stratégie:  autres organisations en parallèle </a:t>
            </a:r>
          </a:p>
          <a:p>
            <a:r>
              <a:rPr lang="fr-FR" baseline="0" dirty="0"/>
              <a:t>Trouver des idées nouvelles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</a:t>
            </a:r>
            <a:r>
              <a:rPr lang="fr-FR" baseline="0" dirty="0"/>
              <a:t> GT CTD a décidé de remettre un maillot à tous le monde même s’il n’y avait 3 compétiteurs </a:t>
            </a:r>
          </a:p>
          <a:p>
            <a:r>
              <a:rPr lang="fr-FR" baseline="0" dirty="0"/>
              <a:t>Il semblerait que cela ait été apprécié des participants.</a:t>
            </a:r>
          </a:p>
          <a:p>
            <a:r>
              <a:rPr lang="fr-FR" baseline="0" dirty="0"/>
              <a:t>Les champions ont portés leurs maillots sur toutes les compétitions merci à eux</a:t>
            </a:r>
          </a:p>
          <a:p>
            <a:endParaRPr lang="fr-FR" baseline="0" dirty="0"/>
          </a:p>
          <a:p>
            <a:r>
              <a:rPr lang="fr-FR" baseline="0" dirty="0"/>
              <a:t>Voir pour l’année prochaine à organiser une manifestation en parallèle pour créer une animation autour de cet événement.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Pas de remise de maillot car cela n’était pas prévu initialement</a:t>
            </a:r>
          </a:p>
          <a:p>
            <a:r>
              <a:rPr lang="fr-FR" baseline="0" dirty="0"/>
              <a:t>À voir </a:t>
            </a:r>
            <a:r>
              <a:rPr lang="fr-FR" dirty="0"/>
              <a:t>pour l’année  prochaine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Organisé</a:t>
            </a:r>
            <a:r>
              <a:rPr lang="fr-FR" baseline="0" dirty="0"/>
              <a:t> par le 21 sous l’égide du comité régional</a:t>
            </a:r>
          </a:p>
          <a:p>
            <a:r>
              <a:rPr lang="fr-FR" baseline="0" dirty="0"/>
              <a:t>105 inscrits 102 participants</a:t>
            </a:r>
          </a:p>
          <a:p>
            <a:r>
              <a:rPr lang="fr-FR" baseline="0" dirty="0"/>
              <a:t>Pas de remise de maillot,  </a:t>
            </a:r>
          </a:p>
          <a:p>
            <a:r>
              <a:rPr lang="fr-FR" baseline="0" dirty="0"/>
              <a:t>cela est regrettable et dommageable pour l’image que cela donne de notre sport et pour les compétiteurs qui font le déplacement.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10 participants de l' Yonne</a:t>
            </a:r>
          </a:p>
          <a:p>
            <a:r>
              <a:rPr lang="fr-FR" dirty="0"/>
              <a:t>Peu</a:t>
            </a:r>
            <a:r>
              <a:rPr lang="fr-FR" baseline="0" dirty="0"/>
              <a:t> de représentants du fait </a:t>
            </a:r>
            <a:r>
              <a:rPr lang="fr-FR" dirty="0"/>
              <a:t>de l’éloignement et du coup généré </a:t>
            </a:r>
          </a:p>
          <a:p>
            <a:r>
              <a:rPr lang="fr-FR" dirty="0"/>
              <a:t>Quelques désistements de dernière minute</a:t>
            </a:r>
          </a:p>
          <a:p>
            <a:r>
              <a:rPr lang="fr-FR" dirty="0"/>
              <a:t>Déroulement sous un beau soleil</a:t>
            </a:r>
          </a:p>
          <a:p>
            <a:endParaRPr lang="fr-FR" dirty="0"/>
          </a:p>
          <a:p>
            <a:r>
              <a:rPr lang="fr-FR" b="1" dirty="0"/>
              <a:t>Objectif 2019 : </a:t>
            </a:r>
            <a:r>
              <a:rPr lang="fr-FR" dirty="0"/>
              <a:t>faire une belle délégation Icaunaise =&gt; Voir actions 2019</a:t>
            </a:r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Championnat organisé</a:t>
            </a:r>
            <a:r>
              <a:rPr lang="fr-FR" baseline="0" dirty="0"/>
              <a:t> avec une épreuve en deux étapes</a:t>
            </a:r>
          </a:p>
          <a:p>
            <a:r>
              <a:rPr lang="fr-FR" baseline="0" dirty="0"/>
              <a:t>Belle organisation</a:t>
            </a:r>
          </a:p>
          <a:p>
            <a:r>
              <a:rPr lang="fr-FR" baseline="0" dirty="0"/>
              <a:t>Manque les maillots de championnat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Bernadette 1207</a:t>
            </a:r>
            <a:r>
              <a:rPr lang="fr-FR" baseline="0" dirty="0"/>
              <a:t> points: 14 participations dont une organisation Joyeux anniversaire</a:t>
            </a:r>
          </a:p>
          <a:p>
            <a:r>
              <a:rPr lang="fr-FR" baseline="0" dirty="0"/>
              <a:t>Olivier 1044 points:  18 participations</a:t>
            </a:r>
          </a:p>
          <a:p>
            <a:r>
              <a:rPr lang="fr-FR" baseline="0" dirty="0"/>
              <a:t>Sophie 1008:  11 participations 1 organisation</a:t>
            </a:r>
          </a:p>
          <a:p>
            <a:r>
              <a:rPr lang="fr-FR" baseline="0" dirty="0"/>
              <a:t>Patricia 897:  10 participations </a:t>
            </a:r>
          </a:p>
          <a:p>
            <a:r>
              <a:rPr lang="fr-FR" baseline="0" dirty="0"/>
              <a:t>FM 846 points:  18 participations,</a:t>
            </a:r>
          </a:p>
          <a:p>
            <a:r>
              <a:rPr lang="fr-FR" baseline="0" dirty="0"/>
              <a:t>Pascal </a:t>
            </a:r>
            <a:r>
              <a:rPr lang="fr-FR" baseline="0" dirty="0" err="1"/>
              <a:t>Desgardes</a:t>
            </a:r>
            <a:r>
              <a:rPr lang="fr-FR" baseline="0" dirty="0"/>
              <a:t>: 19 participations dont deux organisations</a:t>
            </a:r>
          </a:p>
          <a:p>
            <a:r>
              <a:rPr lang="fr-FR" baseline="0" dirty="0"/>
              <a:t>Calcul du challenge Points en fonction des places 1=6 ; 2=5 ; 3=4 ; 4=3 ; 5=2 puis  places ou abandon =1</a:t>
            </a:r>
          </a:p>
          <a:p>
            <a:r>
              <a:rPr lang="fr-FR" baseline="0" dirty="0"/>
              <a:t>nombre de participation effective </a:t>
            </a:r>
          </a:p>
          <a:p>
            <a:r>
              <a:rPr lang="fr-FR" baseline="0" dirty="0"/>
              <a:t>Une organisation (aide ou commissaire) = une participation effective et 1 point</a:t>
            </a:r>
          </a:p>
          <a:p>
            <a:r>
              <a:rPr lang="fr-FR" baseline="0" dirty="0"/>
              <a:t>Une épreuve non ouverte à une catégorie = 0 point mais une participation effective</a:t>
            </a:r>
          </a:p>
          <a:p>
            <a:r>
              <a:rPr lang="fr-FR" baseline="0" dirty="0"/>
              <a:t>Le challenge est déterminé en faisant la somme des points place + participation * nb de participation</a:t>
            </a:r>
          </a:p>
          <a:p>
            <a:r>
              <a:rPr lang="fr-FR" baseline="0" dirty="0"/>
              <a:t>Objectif récompenser les plus présents et impliqué dans les épreuves</a:t>
            </a:r>
          </a:p>
          <a:p>
            <a:r>
              <a:rPr lang="fr-FR" baseline="0" dirty="0"/>
              <a:t>En cas d’égalité la </a:t>
            </a:r>
            <a:r>
              <a:rPr lang="fr-FR" baseline="0" dirty="0" err="1"/>
              <a:t>ctd</a:t>
            </a:r>
            <a:r>
              <a:rPr lang="fr-FR" baseline="0" dirty="0"/>
              <a:t> tranchera en fonction de l’attitude du compétiteur durant l’année</a:t>
            </a:r>
          </a:p>
          <a:p>
            <a:r>
              <a:rPr lang="fr-FR" baseline="0" dirty="0">
                <a:solidFill>
                  <a:srgbClr val="FF0000"/>
                </a:solidFill>
              </a:rPr>
              <a:t>Un challenge identique sera étudié pour les bénévoles sur 2019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Compte rendu de réunion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AE71-8D70-1B4E-9A70-07ADFFC607E9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24500" y="6496050"/>
            <a:ext cx="762000" cy="365125"/>
          </a:xfrm>
          <a:prstGeom prst="rect">
            <a:avLst/>
          </a:prstGeom>
        </p:spPr>
        <p:txBody>
          <a:bodyPr/>
          <a:lstStyle/>
          <a:p>
            <a:fld id="{FDF0C79B-3159-DD49-9744-E3A84DA5EFE5}" type="datetime1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37200" y="6492875"/>
            <a:ext cx="723900" cy="365125"/>
          </a:xfrm>
          <a:prstGeom prst="rect">
            <a:avLst/>
          </a:prstGeom>
        </p:spPr>
        <p:txBody>
          <a:bodyPr/>
          <a:lstStyle/>
          <a:p>
            <a:fld id="{24FA6A1E-EA42-E942-8D4A-D41BCCD1DC12}" type="datetime1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2209800" y="5461000"/>
            <a:ext cx="952500" cy="365125"/>
          </a:xfrm>
          <a:prstGeom prst="rect">
            <a:avLst/>
          </a:prstGeom>
        </p:spPr>
        <p:txBody>
          <a:bodyPr/>
          <a:lstStyle/>
          <a:p>
            <a:fld id="{4BD5F6DB-FAEF-D641-B734-48585F115A5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8C3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08300" y="6492875"/>
            <a:ext cx="3721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48400" y="48604"/>
            <a:ext cx="2730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kern="1200" baseline="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Comité </a:t>
            </a:r>
            <a:r>
              <a:rPr lang="fr-FR" sz="1400" kern="1200" baseline="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Départemental</a:t>
            </a:r>
          </a:p>
          <a:p>
            <a:pPr algn="ctr"/>
            <a:r>
              <a:rPr lang="fr-FR" sz="1600" kern="1200" baseline="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GT CTD Cyclosport YONNE</a:t>
            </a:r>
            <a:endParaRPr lang="fr-FR" sz="1600" dirty="0">
              <a:latin typeface="Times New Roman"/>
              <a:cs typeface="Times New Roman"/>
            </a:endParaRPr>
          </a:p>
        </p:txBody>
      </p:sp>
      <p:pic>
        <p:nvPicPr>
          <p:cNvPr id="9" name="Image 8" descr="Logo Ufo Yonnr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901" y="74641"/>
            <a:ext cx="1474857" cy="540000"/>
          </a:xfrm>
          <a:prstGeom prst="rect">
            <a:avLst/>
          </a:prstGeom>
        </p:spPr>
      </p:pic>
      <p:pic>
        <p:nvPicPr>
          <p:cNvPr id="7" name="Image 6" descr="Nouveau logo Ligue 2010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6318000"/>
            <a:ext cx="1014827" cy="5400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8559800" y="6502400"/>
            <a:ext cx="62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706C41E-9AFA-A646-A023-5EB024A1C017}" type="slidenum">
              <a:rPr lang="fr-FR" sz="1400" smtClean="0">
                <a:latin typeface="Times New Roman"/>
                <a:cs typeface="Times New Roman"/>
              </a:rPr>
              <a:pPr/>
              <a:t>‹N°›</a:t>
            </a:fld>
            <a:r>
              <a:rPr lang="fr-FR" sz="1400" dirty="0">
                <a:latin typeface="Times New Roman"/>
                <a:cs typeface="Times New Roman"/>
              </a:rPr>
              <a:t>/12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file:///\\localhost\Users\francismolina\Desktop\R%25C3%25A9union%20annuelle%2026:10:2018\Championnats\Championnat%20Diges\affiches\Championnat%20R%25C3%25A9gional%20Diges%20Affiche%20cyc.pptx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4699" y="2730500"/>
            <a:ext cx="7620001" cy="2554545"/>
          </a:xfrm>
          <a:prstGeom prst="rect">
            <a:avLst/>
          </a:prstGeom>
          <a:noFill/>
          <a:effectLst>
            <a:outerShdw dist="50800" dir="20040000" algn="tl" rotWithShape="0">
              <a:schemeClr val="tx2">
                <a:alpha val="5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Bilan de la saison 2018</a:t>
            </a:r>
          </a:p>
        </p:txBody>
      </p:sp>
      <p:pic>
        <p:nvPicPr>
          <p:cNvPr id="7" name="Image 6" descr="coureurs-cyclistes-vecteurs-eps_csp357017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31" y="1253744"/>
            <a:ext cx="2815137" cy="1845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-3.jp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-2144"/>
            <a:ext cx="9144000" cy="686228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F6DB-FAEF-D641-B734-48585F115A5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6799" y="1105515"/>
            <a:ext cx="8650402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Organisée par le COBYC </a:t>
            </a:r>
            <a:r>
              <a:rPr lang="fr-FR" b="1" dirty="0">
                <a:latin typeface="Times New Roman"/>
                <a:cs typeface="Times New Roman"/>
              </a:rPr>
              <a:t>et </a:t>
            </a:r>
            <a:r>
              <a:rPr lang="fr-FR" dirty="0">
                <a:latin typeface="Times New Roman"/>
                <a:cs typeface="Times New Roman"/>
              </a:rPr>
              <a:t>parrainées M. HUBERT LINARD</a:t>
            </a:r>
            <a:endParaRPr lang="fr-FR" b="1" dirty="0">
              <a:latin typeface="Times New Roman"/>
              <a:cs typeface="Times New Roman"/>
            </a:endParaRPr>
          </a:p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Les Boucles de </a:t>
            </a:r>
            <a:r>
              <a:rPr lang="fr-FR" dirty="0" err="1">
                <a:latin typeface="Times New Roman"/>
                <a:cs typeface="Times New Roman"/>
              </a:rPr>
              <a:t>l'Yonne</a:t>
            </a:r>
            <a:r>
              <a:rPr lang="fr-FR" dirty="0">
                <a:latin typeface="Times New Roman"/>
                <a:cs typeface="Times New Roman"/>
              </a:rPr>
              <a:t> se sont déroulées sur la Communauté de communes Serein Armance.</a:t>
            </a:r>
          </a:p>
          <a:p>
            <a:pPr algn="just">
              <a:spcBef>
                <a:spcPts val="200"/>
              </a:spcBef>
              <a:spcAft>
                <a:spcPts val="1400"/>
              </a:spcAft>
            </a:pPr>
            <a:r>
              <a:rPr lang="fr-FR" dirty="0">
                <a:latin typeface="Times New Roman"/>
                <a:cs typeface="Times New Roman"/>
              </a:rPr>
              <a:t>Les communes étapes: </a:t>
            </a:r>
            <a:r>
              <a:rPr lang="fr-FR" dirty="0" err="1">
                <a:latin typeface="Times New Roman"/>
                <a:cs typeface="Times New Roman"/>
              </a:rPr>
              <a:t>Brienon</a:t>
            </a:r>
            <a:r>
              <a:rPr lang="fr-FR" dirty="0">
                <a:latin typeface="Times New Roman"/>
                <a:cs typeface="Times New Roman"/>
              </a:rPr>
              <a:t>, </a:t>
            </a:r>
            <a:r>
              <a:rPr lang="fr-FR" dirty="0" err="1">
                <a:latin typeface="Times New Roman"/>
                <a:cs typeface="Times New Roman"/>
              </a:rPr>
              <a:t>Neuvy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cs typeface="Times New Roman"/>
              </a:rPr>
              <a:t>Sautour</a:t>
            </a:r>
            <a:r>
              <a:rPr lang="fr-FR" dirty="0">
                <a:latin typeface="Times New Roman"/>
                <a:cs typeface="Times New Roman"/>
              </a:rPr>
              <a:t> et Saint Florentin</a:t>
            </a:r>
          </a:p>
          <a:p>
            <a:pPr algn="just">
              <a:spcBef>
                <a:spcPts val="200"/>
              </a:spcBef>
              <a:spcAft>
                <a:spcPts val="14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Effectif 2018 : 125 inscrits:</a:t>
            </a:r>
          </a:p>
          <a:p>
            <a:pPr algn="just">
              <a:spcBef>
                <a:spcPts val="200"/>
              </a:spcBef>
              <a:spcAft>
                <a:spcPts val="1400"/>
              </a:spcAft>
            </a:pPr>
            <a:r>
              <a:rPr lang="fr-FR" dirty="0">
                <a:latin typeface="Times New Roman"/>
                <a:cs typeface="Times New Roman"/>
              </a:rPr>
              <a:t>	1</a:t>
            </a:r>
            <a:r>
              <a:rPr lang="fr-FR" baseline="30000" dirty="0">
                <a:latin typeface="Times New Roman"/>
                <a:cs typeface="Times New Roman"/>
              </a:rPr>
              <a:t>re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baseline="3000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Caté 26  , 2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Caté 21 , 3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Caté 33 , GS 45 </a:t>
            </a:r>
          </a:p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Classement </a:t>
            </a:r>
            <a:r>
              <a:rPr lang="fr-FR" b="1">
                <a:solidFill>
                  <a:srgbClr val="0000FF"/>
                </a:solidFill>
                <a:latin typeface="Times New Roman"/>
                <a:cs typeface="Times New Roman"/>
              </a:rPr>
              <a:t>des Icaunais</a:t>
            </a:r>
            <a:endParaRPr lang="fr-FR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200"/>
              </a:spcBef>
              <a:spcAft>
                <a:spcPts val="1400"/>
              </a:spcAft>
            </a:pPr>
            <a:r>
              <a:rPr lang="fr-FR" dirty="0">
                <a:latin typeface="Times New Roman"/>
                <a:cs typeface="Times New Roman"/>
              </a:rPr>
              <a:t>	</a:t>
            </a: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b="1" dirty="0">
                <a:latin typeface="Times New Roman"/>
                <a:cs typeface="Times New Roman"/>
              </a:rPr>
              <a:t>Mannevy Nicolas 1</a:t>
            </a:r>
            <a:r>
              <a:rPr lang="fr-FR" b="1" baseline="30000" dirty="0">
                <a:latin typeface="Times New Roman"/>
                <a:cs typeface="Times New Roman"/>
              </a:rPr>
              <a:t>e</a:t>
            </a:r>
            <a:r>
              <a:rPr lang="fr-FR" b="1" dirty="0">
                <a:latin typeface="Times New Roman"/>
                <a:cs typeface="Times New Roman"/>
              </a:rPr>
              <a:t> en 3</a:t>
            </a:r>
            <a:r>
              <a:rPr lang="fr-FR" b="1" baseline="30000" dirty="0">
                <a:latin typeface="Times New Roman"/>
                <a:cs typeface="Times New Roman"/>
              </a:rPr>
              <a:t>e</a:t>
            </a:r>
            <a:r>
              <a:rPr lang="fr-FR" b="1" dirty="0">
                <a:latin typeface="Times New Roman"/>
                <a:cs typeface="Times New Roman"/>
              </a:rPr>
              <a:t>  Caté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Podiums: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 err="1">
                <a:latin typeface="Times New Roman"/>
                <a:cs typeface="Times New Roman"/>
              </a:rPr>
              <a:t>🥈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/>
              <a:t>WELFORD Jean Luc en GS, </a:t>
            </a:r>
            <a:r>
              <a:rPr lang="fr-FR" sz="2000" dirty="0" err="1">
                <a:latin typeface="Times New Roman"/>
                <a:cs typeface="Times New Roman"/>
              </a:rPr>
              <a:t>🥈</a:t>
            </a:r>
            <a:r>
              <a:rPr lang="fr-FR" sz="2000" dirty="0">
                <a:latin typeface="Times New Roman"/>
                <a:cs typeface="Times New Roman"/>
              </a:rPr>
              <a:t> Bernadette</a:t>
            </a:r>
            <a:r>
              <a:rPr lang="fr-FR" dirty="0">
                <a:latin typeface="Times New Roman"/>
                <a:cs typeface="Times New Roman"/>
              </a:rPr>
              <a:t> Martin féminine</a:t>
            </a:r>
          </a:p>
          <a:p>
            <a:pPr lvl="2" algn="just">
              <a:spcBef>
                <a:spcPts val="200"/>
              </a:spcBef>
              <a:spcAft>
                <a:spcPts val="800"/>
              </a:spcAft>
            </a:pPr>
            <a:r>
              <a:rPr lang="fr-FR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🥉</a:t>
            </a:r>
            <a:r>
              <a:rPr lang="fr-FR" sz="2000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fr-FR" b="1" dirty="0" err="1">
                <a:latin typeface="Times New Roman"/>
                <a:cs typeface="Times New Roman"/>
              </a:rPr>
              <a:t>Rignault</a:t>
            </a:r>
            <a:r>
              <a:rPr lang="fr-FR" b="1" dirty="0">
                <a:latin typeface="Times New Roman"/>
                <a:cs typeface="Times New Roman"/>
              </a:rPr>
              <a:t> Yoann 3</a:t>
            </a:r>
            <a:r>
              <a:rPr lang="fr-FR" b="1" baseline="30000" dirty="0">
                <a:latin typeface="Times New Roman"/>
                <a:cs typeface="Times New Roman"/>
              </a:rPr>
              <a:t>e</a:t>
            </a:r>
            <a:r>
              <a:rPr lang="fr-FR" b="1" dirty="0">
                <a:latin typeface="Times New Roman"/>
                <a:cs typeface="Times New Roman"/>
              </a:rPr>
              <a:t> en 1</a:t>
            </a:r>
            <a:r>
              <a:rPr lang="fr-FR" b="1" baseline="30000" dirty="0">
                <a:latin typeface="Times New Roman"/>
                <a:cs typeface="Times New Roman"/>
              </a:rPr>
              <a:t>re</a:t>
            </a:r>
            <a:r>
              <a:rPr lang="fr-FR" b="1" dirty="0">
                <a:latin typeface="Times New Roman"/>
                <a:cs typeface="Times New Roman"/>
              </a:rPr>
              <a:t>  Caté, </a:t>
            </a:r>
            <a:r>
              <a:rPr lang="fr-FR" dirty="0" err="1">
                <a:solidFill>
                  <a:srgbClr val="0000FF"/>
                </a:solidFill>
                <a:latin typeface="Times New Roman"/>
                <a:cs typeface="Times New Roman"/>
              </a:rPr>
              <a:t>🥉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FR" b="1" dirty="0" err="1">
                <a:latin typeface="Times New Roman"/>
                <a:cs typeface="Times New Roman"/>
              </a:rPr>
              <a:t>Brenot</a:t>
            </a:r>
            <a:r>
              <a:rPr lang="fr-FR" b="1" dirty="0">
                <a:latin typeface="Times New Roman"/>
                <a:cs typeface="Times New Roman"/>
              </a:rPr>
              <a:t> Christophe en 2</a:t>
            </a:r>
            <a:r>
              <a:rPr lang="fr-FR" b="1" baseline="30000" dirty="0">
                <a:latin typeface="Times New Roman"/>
                <a:cs typeface="Times New Roman"/>
              </a:rPr>
              <a:t>e</a:t>
            </a:r>
            <a:r>
              <a:rPr lang="fr-FR" b="1" dirty="0">
                <a:latin typeface="Times New Roman"/>
                <a:cs typeface="Times New Roman"/>
              </a:rPr>
              <a:t> Caté</a:t>
            </a:r>
          </a:p>
          <a:p>
            <a:pPr lvl="2" algn="just">
              <a:spcBef>
                <a:spcPts val="200"/>
              </a:spcBef>
              <a:spcAft>
                <a:spcPts val="1400"/>
              </a:spcAft>
            </a:pPr>
            <a:r>
              <a:rPr lang="fr-FR" b="1" dirty="0"/>
              <a:t>4</a:t>
            </a:r>
            <a:r>
              <a:rPr lang="fr-FR" b="1" baseline="30000" dirty="0"/>
              <a:t>e</a:t>
            </a:r>
            <a:r>
              <a:rPr lang="fr-FR" b="1" dirty="0"/>
              <a:t> et 1</a:t>
            </a:r>
            <a:r>
              <a:rPr lang="fr-FR" b="1" baseline="30000" dirty="0"/>
              <a:t>er</a:t>
            </a:r>
            <a:r>
              <a:rPr lang="fr-FR" b="1" dirty="0"/>
              <a:t> de </a:t>
            </a:r>
            <a:r>
              <a:rPr lang="fr-FR" b="1" dirty="0" err="1"/>
              <a:t>l’Yonne</a:t>
            </a:r>
            <a:r>
              <a:rPr lang="fr-FR" b="1" dirty="0"/>
              <a:t> </a:t>
            </a:r>
            <a:r>
              <a:rPr lang="fr-FR" b="1" dirty="0" err="1"/>
              <a:t>Thiesson</a:t>
            </a:r>
            <a:r>
              <a:rPr lang="fr-FR" b="1" dirty="0"/>
              <a:t> Enzo en 3</a:t>
            </a:r>
            <a:r>
              <a:rPr lang="fr-FR" b="1" baseline="30000" dirty="0"/>
              <a:t>e</a:t>
            </a:r>
            <a:r>
              <a:rPr lang="fr-FR" b="1" dirty="0"/>
              <a:t> Caté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1700" y="177800"/>
            <a:ext cx="3908201" cy="697627"/>
          </a:xfrm>
          <a:prstGeom prst="rect">
            <a:avLst/>
          </a:prstGeom>
          <a:solidFill>
            <a:srgbClr val="F6FFA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latin typeface="Times New Roman"/>
                <a:cs typeface="Times New Roman"/>
              </a:rPr>
              <a:t>BOUCLES DE L’YONNE 2018</a:t>
            </a:r>
          </a:p>
          <a:p>
            <a:pPr algn="ctr">
              <a:spcBef>
                <a:spcPts val="200"/>
              </a:spcBef>
              <a:spcAft>
                <a:spcPts val="1400"/>
              </a:spcAft>
            </a:pPr>
            <a:r>
              <a:rPr lang="fr-FR" dirty="0">
                <a:latin typeface="Times New Roman"/>
                <a:cs typeface="Times New Roman"/>
              </a:rPr>
              <a:t>44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 Boucles de </a:t>
            </a:r>
            <a:r>
              <a:rPr lang="fr-FR" dirty="0" err="1">
                <a:latin typeface="Times New Roman"/>
                <a:cs typeface="Times New Roman"/>
              </a:rPr>
              <a:t>l'Yonne</a:t>
            </a:r>
            <a:r>
              <a:rPr lang="fr-FR" dirty="0">
                <a:latin typeface="Times New Roman"/>
                <a:cs typeface="Times New Roman"/>
              </a:rPr>
              <a:t> </a:t>
            </a:r>
            <a:endParaRPr lang="fr-FR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ADJUSTEDNONRAW_thumb_ae0.jpg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F6DB-FAEF-D641-B734-48585F115A5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339205" y="184666"/>
            <a:ext cx="3559801" cy="369332"/>
          </a:xfrm>
          <a:prstGeom prst="rect">
            <a:avLst/>
          </a:prstGeom>
          <a:solidFill>
            <a:srgbClr val="F6FFAE"/>
          </a:solidFill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latin typeface="Times New Roman"/>
                <a:cs typeface="Times New Roman"/>
              </a:rPr>
              <a:t>Championnats de Cyclocross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799" y="624601"/>
            <a:ext cx="8650402" cy="578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Organisation 2018: 5 courses organisées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fr-FR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Championnat départemental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Pas de départemental dans </a:t>
            </a:r>
            <a:r>
              <a:rPr lang="fr-FR" b="1" dirty="0" err="1">
                <a:latin typeface="Times New Roman"/>
                <a:cs typeface="Times New Roman"/>
              </a:rPr>
              <a:t>l’Yonne</a:t>
            </a:r>
            <a:endParaRPr lang="fr-FR" b="1" dirty="0">
              <a:latin typeface="Times New Roman"/>
              <a:cs typeface="Times New Roman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fr-FR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Championnat Régional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 Organisation: ECA Mont St Sulpice organisé, 79 participants</a:t>
            </a:r>
          </a:p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Classement des </a:t>
            </a:r>
            <a:r>
              <a:rPr lang="fr-FR" b="1" dirty="0" err="1">
                <a:solidFill>
                  <a:srgbClr val="0000FF"/>
                </a:solidFill>
                <a:latin typeface="Times New Roman"/>
                <a:cs typeface="Times New Roman"/>
              </a:rPr>
              <a:t>Iconnais</a:t>
            </a:r>
            <a:endParaRPr lang="fr-FR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 algn="just">
              <a:spcBef>
                <a:spcPts val="200"/>
              </a:spcBef>
              <a:spcAft>
                <a:spcPts val="14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Marie Emanuel ASPTT 40/59 – Bourgeois Quentin VTT </a:t>
            </a:r>
            <a:r>
              <a:rPr lang="fr-FR" dirty="0" err="1">
                <a:latin typeface="Times New Roman"/>
                <a:cs typeface="Times New Roman"/>
              </a:rPr>
              <a:t>Diges</a:t>
            </a:r>
            <a:r>
              <a:rPr lang="fr-FR" dirty="0">
                <a:latin typeface="Times New Roman"/>
                <a:cs typeface="Times New Roman"/>
              </a:rPr>
              <a:t> 17/39</a:t>
            </a:r>
            <a:endParaRPr lang="fr-FR" b="1" dirty="0">
              <a:latin typeface="Times New Roman"/>
              <a:cs typeface="Times New Roman"/>
            </a:endParaRPr>
          </a:p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Podiums: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 err="1">
                <a:latin typeface="Times New Roman"/>
                <a:cs typeface="Times New Roman"/>
              </a:rPr>
              <a:t>🥈</a:t>
            </a: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/>
                <a:cs typeface="Times New Roman"/>
              </a:rPr>
              <a:t>Letoqueu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 Eric 40/59 CASG, Goguet Maximes 17/39 VTT </a:t>
            </a:r>
            <a:r>
              <a:rPr lang="fr-FR" dirty="0" err="1">
                <a:solidFill>
                  <a:srgbClr val="000000"/>
                </a:solidFill>
                <a:latin typeface="Times New Roman"/>
                <a:cs typeface="Times New Roman"/>
              </a:rPr>
              <a:t>Diges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/>
                <a:cs typeface="Times New Roman"/>
              </a:rPr>
              <a:t>Batard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 Aymeric 15/16 VC Sénonais, </a:t>
            </a:r>
            <a:r>
              <a:rPr lang="fr-FR" dirty="0" err="1">
                <a:solidFill>
                  <a:srgbClr val="000000"/>
                </a:solidFill>
                <a:latin typeface="Times New Roman"/>
                <a:cs typeface="Times New Roman"/>
              </a:rPr>
              <a:t>Mames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 Clément13/14 ASPTT</a:t>
            </a:r>
            <a:endParaRPr lang="fr-FR" dirty="0">
              <a:latin typeface="Times New Roman"/>
              <a:cs typeface="Times New Roman"/>
            </a:endParaRP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🥉</a:t>
            </a:r>
            <a:r>
              <a:rPr lang="fr-FR" sz="2000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Péron</a:t>
            </a:r>
            <a:r>
              <a:rPr lang="fr-FR" dirty="0">
                <a:latin typeface="Times New Roman"/>
                <a:cs typeface="Times New Roman"/>
              </a:rPr>
              <a:t> Michel 60</a:t>
            </a:r>
            <a:r>
              <a:rPr lang="fr-FR" baseline="30000" dirty="0">
                <a:latin typeface="Times New Roman"/>
                <a:cs typeface="Times New Roman"/>
              </a:rPr>
              <a:t>+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 err="1">
                <a:latin typeface="Times New Roman"/>
                <a:cs typeface="Times New Roman"/>
              </a:rPr>
              <a:t>Mames</a:t>
            </a:r>
            <a:r>
              <a:rPr lang="fr-FR" dirty="0">
                <a:latin typeface="Times New Roman"/>
                <a:cs typeface="Times New Roman"/>
              </a:rPr>
              <a:t> Bertrand 40/59,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latin typeface="Times New Roman"/>
                <a:cs typeface="Times New Roman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National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National 2018 </a:t>
            </a:r>
            <a:r>
              <a:rPr lang="fr-FR" b="1" dirty="0">
                <a:latin typeface="Times New Roman"/>
                <a:cs typeface="Times New Roman"/>
              </a:rPr>
              <a:t>Lau </a:t>
            </a:r>
            <a:r>
              <a:rPr lang="fr-FR" b="1" dirty="0" err="1">
                <a:latin typeface="Times New Roman"/>
                <a:cs typeface="Times New Roman"/>
              </a:rPr>
              <a:t>Balagnas</a:t>
            </a:r>
            <a:r>
              <a:rPr lang="fr-FR" b="1" dirty="0">
                <a:latin typeface="Times New Roman"/>
                <a:cs typeface="Times New Roman"/>
              </a:rPr>
              <a:t> (65) </a:t>
            </a:r>
          </a:p>
          <a:p>
            <a:pPr lvl="1" algn="just">
              <a:spcBef>
                <a:spcPts val="200"/>
              </a:spcBef>
            </a:pPr>
            <a:r>
              <a:rPr lang="fr-FR" b="1" dirty="0">
                <a:latin typeface="Times New Roman"/>
                <a:cs typeface="Times New Roman"/>
              </a:rPr>
              <a:t>Deux représentants Icaunais:</a:t>
            </a:r>
          </a:p>
          <a:p>
            <a:pPr lvl="1" algn="just">
              <a:spcBef>
                <a:spcPts val="200"/>
              </a:spcBef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☞ Marie Emanuel 40/49 12</a:t>
            </a:r>
            <a:r>
              <a:rPr lang="fr-FR" b="1" baseline="30000" dirty="0">
                <a:latin typeface="Times New Roman"/>
                <a:cs typeface="Times New Roman"/>
              </a:rPr>
              <a:t>e</a:t>
            </a:r>
            <a:r>
              <a:rPr lang="fr-FR" b="1" dirty="0">
                <a:latin typeface="Times New Roman"/>
                <a:cs typeface="Times New Roman"/>
              </a:rPr>
              <a:t>, </a:t>
            </a:r>
            <a:r>
              <a:rPr lang="fr-FR" b="1" dirty="0" err="1">
                <a:latin typeface="Times New Roman"/>
                <a:cs typeface="Times New Roman"/>
              </a:rPr>
              <a:t>Benard</a:t>
            </a:r>
            <a:r>
              <a:rPr lang="fr-FR" b="1" dirty="0">
                <a:latin typeface="Times New Roman"/>
                <a:cs typeface="Times New Roman"/>
              </a:rPr>
              <a:t> Theo 17/19 38</a:t>
            </a:r>
            <a:r>
              <a:rPr lang="fr-FR" b="1" baseline="30000" dirty="0">
                <a:latin typeface="Times New Roman"/>
                <a:cs typeface="Times New Roman"/>
              </a:rPr>
              <a:t>e</a:t>
            </a:r>
            <a:r>
              <a:rPr lang="fr-FR" b="1" dirty="0">
                <a:latin typeface="Times New Roman"/>
                <a:cs typeface="Times New Roman"/>
              </a:rPr>
              <a:t> ASPTT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ernadet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81" y="1267382"/>
            <a:ext cx="2951441" cy="236481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76199" y="1663700"/>
            <a:ext cx="3418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sz="2000" dirty="0">
                <a:latin typeface="Times New Roman"/>
                <a:cs typeface="Times New Roman"/>
              </a:rPr>
              <a:t>Bernadette</a:t>
            </a:r>
            <a:r>
              <a:rPr lang="fr-FR" dirty="0">
                <a:latin typeface="Times New Roman"/>
                <a:cs typeface="Times New Roman"/>
              </a:rPr>
              <a:t> Martin</a:t>
            </a:r>
          </a:p>
          <a:p>
            <a:pPr lvl="1" algn="just"/>
            <a:r>
              <a:rPr lang="fr-FR" dirty="0">
                <a:latin typeface="Times New Roman"/>
                <a:cs typeface="Times New Roman"/>
              </a:rPr>
              <a:t>Bernadette 1207 points</a:t>
            </a:r>
          </a:p>
          <a:p>
            <a:pPr lvl="1" algn="just">
              <a:spcAft>
                <a:spcPts val="1200"/>
              </a:spcAft>
            </a:pPr>
            <a:r>
              <a:rPr lang="fr-FR" dirty="0">
                <a:latin typeface="Times New Roman"/>
                <a:cs typeface="Times New Roman"/>
              </a:rPr>
              <a:t>14 participations</a:t>
            </a:r>
            <a:endParaRPr lang="fr-FR" b="1" dirty="0">
              <a:latin typeface="Times New Roman"/>
              <a:cs typeface="Times New Roman"/>
            </a:endParaRPr>
          </a:p>
        </p:txBody>
      </p:sp>
      <p:pic>
        <p:nvPicPr>
          <p:cNvPr id="7" name="Image 6" descr="SD_FD_F44A_00327053_NC_X_EC_0.jp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28498" y="4025900"/>
            <a:ext cx="1690802" cy="2198043"/>
          </a:xfrm>
          <a:prstGeom prst="rect">
            <a:avLst/>
          </a:prstGeom>
        </p:spPr>
      </p:pic>
      <p:pic>
        <p:nvPicPr>
          <p:cNvPr id="8" name="Image 7" descr="trophe-de-bande-dessine- coupe.jp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629400" y="3915509"/>
            <a:ext cx="2541178" cy="2577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0838" y="520700"/>
            <a:ext cx="4793930" cy="400110"/>
          </a:xfrm>
          <a:prstGeom prst="rect">
            <a:avLst/>
          </a:prstGeom>
          <a:solidFill>
            <a:srgbClr val="F6FFA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sz="2000" b="1" dirty="0">
                <a:latin typeface="Times New Roman"/>
                <a:cs typeface="Times New Roman"/>
              </a:rPr>
              <a:t>CHALLENGE DÉPARTEMENTAL 2018 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6198" y="3632200"/>
            <a:ext cx="3242406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fr-FR" sz="2000" dirty="0">
                <a:latin typeface="Times New Roman"/>
                <a:cs typeface="Times New Roman"/>
              </a:rPr>
              <a:t>	</a:t>
            </a:r>
            <a:r>
              <a:rPr lang="fr-FR" sz="2000" dirty="0" err="1">
                <a:latin typeface="Times New Roman"/>
                <a:cs typeface="Times New Roman"/>
              </a:rPr>
              <a:t>🥈</a:t>
            </a:r>
            <a:r>
              <a:rPr lang="fr-FR" sz="2000" dirty="0">
                <a:latin typeface="Times New Roman"/>
                <a:cs typeface="Times New Roman"/>
              </a:rPr>
              <a:t>  </a:t>
            </a:r>
            <a:r>
              <a:rPr lang="fr-FR" dirty="0">
                <a:latin typeface="Times New Roman"/>
                <a:cs typeface="Times New Roman"/>
              </a:rPr>
              <a:t>Olivier Fageau </a:t>
            </a:r>
          </a:p>
          <a:p>
            <a:pPr lvl="1" algn="just">
              <a:spcBef>
                <a:spcPts val="200"/>
              </a:spcBef>
            </a:pPr>
            <a:r>
              <a:rPr lang="fr-FR" sz="2000" dirty="0">
                <a:latin typeface="Times New Roman"/>
                <a:cs typeface="Times New Roman"/>
              </a:rPr>
              <a:t>	</a:t>
            </a:r>
            <a:r>
              <a:rPr lang="fr-FR" dirty="0">
                <a:latin typeface="Times New Roman"/>
                <a:cs typeface="Times New Roman"/>
              </a:rPr>
              <a:t>Olivier 1044 points</a:t>
            </a:r>
          </a:p>
          <a:p>
            <a:pPr lvl="1" algn="just">
              <a:spcBef>
                <a:spcPts val="200"/>
              </a:spcBef>
              <a:spcAft>
                <a:spcPts val="4200"/>
              </a:spcAft>
            </a:pPr>
            <a:r>
              <a:rPr lang="fr-FR" dirty="0">
                <a:latin typeface="Times New Roman"/>
                <a:cs typeface="Times New Roman"/>
              </a:rPr>
              <a:t>	18 participations</a:t>
            </a:r>
            <a:endParaRPr lang="fr-FR" sz="2000" dirty="0">
              <a:latin typeface="Times New Roman"/>
              <a:cs typeface="Times New Roman"/>
            </a:endParaRPr>
          </a:p>
          <a:p>
            <a:pPr lvl="1" algn="just">
              <a:spcBef>
                <a:spcPts val="2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🥉</a:t>
            </a:r>
            <a:r>
              <a:rPr lang="fr-FR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Sophie Coquin </a:t>
            </a:r>
          </a:p>
          <a:p>
            <a:pPr lvl="2" algn="just">
              <a:spcBef>
                <a:spcPts val="200"/>
              </a:spcBef>
            </a:pPr>
            <a:r>
              <a:rPr lang="fr-FR" dirty="0">
                <a:latin typeface="Times New Roman"/>
                <a:cs typeface="Times New Roman"/>
              </a:rPr>
              <a:t>Sophie 1008 points  </a:t>
            </a:r>
          </a:p>
          <a:p>
            <a:pPr lvl="2" algn="just">
              <a:spcBef>
                <a:spcPts val="200"/>
              </a:spcBef>
              <a:spcAft>
                <a:spcPts val="1200"/>
              </a:spcAft>
            </a:pPr>
            <a:r>
              <a:rPr lang="fr-FR" dirty="0">
                <a:latin typeface="Times New Roman"/>
                <a:cs typeface="Times New Roman"/>
              </a:rPr>
              <a:t>11 participations</a:t>
            </a:r>
            <a:endParaRPr lang="fr-FR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798" y="2794624"/>
            <a:ext cx="1262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Podiums</a:t>
            </a:r>
            <a:r>
              <a:rPr lang="fr-FR" sz="2000" b="1" dirty="0">
                <a:latin typeface="Times New Roman"/>
                <a:cs typeface="Times New Roman"/>
              </a:rPr>
              <a:t>: </a:t>
            </a:r>
          </a:p>
        </p:txBody>
      </p:sp>
      <p:pic>
        <p:nvPicPr>
          <p:cNvPr id="13" name="Image 12" descr="Sophie Coqu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747" y="4833529"/>
            <a:ext cx="1440321" cy="1578742"/>
          </a:xfrm>
          <a:prstGeom prst="rect">
            <a:avLst/>
          </a:prstGeom>
        </p:spPr>
      </p:pic>
      <p:pic>
        <p:nvPicPr>
          <p:cNvPr id="14" name="Image 13" descr="olivier Fagea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746" y="2749199"/>
            <a:ext cx="1440321" cy="1981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5798" y="1102082"/>
            <a:ext cx="2220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La Championne</a:t>
            </a:r>
            <a:r>
              <a:rPr lang="fr-FR" sz="2000" b="1" dirty="0">
                <a:latin typeface="Times New Roman"/>
                <a:cs typeface="Times New Roman"/>
              </a:rPr>
              <a:t>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98" y="673100"/>
            <a:ext cx="8650402" cy="592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Adoption du règlement National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Création d’un additif au règlement National 2018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Évolution de l’additif départemental pour 2019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Investissement du Comité Départemental dans un PC, une imprimante et une douchette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Ouverture aux autres fédérations avec une inscription à 13€ lors d’un engagement en ligne et 16€ lors engagement sur place gratuit pour les jeunes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Création d’un fond pour financement des actions de la CTD, cagnotte de 623€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Achat de maillots de champion départemental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Grand merci à D. Thévenet pour sa forte implication dans la recherche du maillot et du fournisseur et au Comité directeur pour son financement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Mise en place d’une formation commissaire et juge à l’arrivée avec l’aide de P. Menin, D. Thévenet et C. Gonzalez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dirty="0">
                <a:latin typeface="Times New Roman"/>
                <a:cs typeface="Times New Roman"/>
              </a:rPr>
              <a:t>☞ Réflexion sur une action jeunes à mener au niveau départemental. Projet en cours pour base de réflexion à la CTD Responsable M. Morisset.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Descentes et montées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Gérées par Régis Mannevy et Gilles Martin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☞ Cette année, il y a eu 10 descentes de catégories et 11 montées.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Cyclosport 26/10/2018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2513" y="227568"/>
            <a:ext cx="2765175" cy="400110"/>
          </a:xfrm>
          <a:prstGeom prst="rect">
            <a:avLst/>
          </a:prstGeom>
          <a:solidFill>
            <a:srgbClr val="F6FFAE"/>
          </a:solidFill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sz="2000" b="1" dirty="0">
                <a:latin typeface="Times New Roman"/>
                <a:cs typeface="Times New Roman"/>
              </a:rPr>
              <a:t>Actions du GT en  2018</a:t>
            </a:r>
            <a:endParaRPr lang="fr-FR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Cyclosport 26/10/2018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00" y="863600"/>
            <a:ext cx="8940800" cy="531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latin typeface="Times New Roman"/>
                <a:cs typeface="Times New Roman"/>
              </a:rPr>
              <a:t>La formation des commissaires/juges à l’arrivée a eu lieu lors du cyclocross de Bonnard.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solidFill>
                  <a:srgbClr val="0000FF"/>
                </a:solidFill>
              </a:rPr>
              <a:t>Nouveaux juges à l’arrivée: 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☞ Pascal </a:t>
            </a:r>
            <a:r>
              <a:rPr lang="fr-FR" dirty="0" err="1"/>
              <a:t>Desgardes</a:t>
            </a:r>
            <a:r>
              <a:rPr lang="fr-FR" dirty="0"/>
              <a:t> ASUC Migennes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☞ Eric </a:t>
            </a:r>
            <a:r>
              <a:rPr lang="fr-FR" dirty="0" err="1"/>
              <a:t>Pichler</a:t>
            </a:r>
            <a:r>
              <a:rPr lang="fr-FR" dirty="0"/>
              <a:t> ES 89, 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☞ Thierry </a:t>
            </a:r>
            <a:r>
              <a:rPr lang="fr-FR" dirty="0" err="1"/>
              <a:t>Roblin</a:t>
            </a:r>
            <a:r>
              <a:rPr lang="fr-FR" dirty="0"/>
              <a:t> ES 89, 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☞ Daniel Verchère, 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☞ F Molina CASG.</a:t>
            </a:r>
          </a:p>
          <a:p>
            <a:pPr lvl="2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Un kit d’arbitrage est fourni par C. Gonzalez.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dirty="0"/>
              <a:t>À ceux-ci viennent s’ajouter Thévenet Dominique (arbitre </a:t>
            </a:r>
            <a:r>
              <a:rPr lang="fr-FR" dirty="0" err="1"/>
              <a:t>ffc</a:t>
            </a:r>
            <a:r>
              <a:rPr lang="fr-FR" dirty="0"/>
              <a:t>), Degois Roger ECA.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Il y avait d’autres candidats qui n’ont pu se libérer pour cette formation ou ont changé d’avis. Il faudra refaire un point en début de saison afin d’envisager une nouvelle session.</a:t>
            </a:r>
          </a:p>
          <a:p>
            <a:pPr lvl="1" algn="just">
              <a:spcBef>
                <a:spcPts val="200"/>
              </a:spcBef>
              <a:spcAft>
                <a:spcPts val="1400"/>
              </a:spcAft>
            </a:pPr>
            <a:r>
              <a:rPr lang="fr-FR" dirty="0">
                <a:latin typeface="Times New Roman"/>
                <a:cs typeface="Times New Roman"/>
              </a:rPr>
              <a:t>Toutes les bonnes volontés sont les bienvenues. Plus nous serons d’officiels et moins il y aura à s’engager individuellement.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Une démission : </a:t>
            </a:r>
            <a:r>
              <a:rPr lang="fr-FR" dirty="0">
                <a:latin typeface="Times New Roman"/>
                <a:cs typeface="Times New Roman"/>
              </a:rPr>
              <a:t>Christiane </a:t>
            </a:r>
            <a:r>
              <a:rPr lang="fr-FR" dirty="0" err="1">
                <a:latin typeface="Times New Roman"/>
                <a:cs typeface="Times New Roman"/>
              </a:rPr>
              <a:t>Chevallard</a:t>
            </a:r>
            <a:r>
              <a:rPr lang="fr-FR" dirty="0">
                <a:latin typeface="Times New Roman"/>
                <a:cs typeface="Times New Roman"/>
              </a:rPr>
              <a:t> qui après de nombreuses années d’activité souhaite faire une pose. Nous la remercions pour sa forte implication dans l’arbitrage de nos épreuves.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152400"/>
            <a:ext cx="4406900" cy="400110"/>
          </a:xfrm>
          <a:prstGeom prst="rect">
            <a:avLst/>
          </a:prstGeom>
          <a:solidFill>
            <a:srgbClr val="F6FFA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800"/>
              </a:spcAft>
            </a:pPr>
            <a:r>
              <a:rPr lang="fr-FR" sz="2000" b="1" dirty="0">
                <a:latin typeface="Times New Roman"/>
                <a:cs typeface="Times New Roman"/>
              </a:rPr>
              <a:t>FORMATION DES COMMISSAIRES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-23.jp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4288"/>
            <a:ext cx="9144000" cy="6862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000" y="635000"/>
            <a:ext cx="8928100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00"/>
              </a:spcBef>
            </a:pPr>
            <a:r>
              <a:rPr lang="fr-FR" sz="2000" b="1" dirty="0">
                <a:latin typeface="Times New Roman"/>
                <a:cs typeface="Times New Roman"/>
              </a:rPr>
              <a:t>Effectif 2018 :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au niveau National 14450 licenciés avec carte cyclosport</a:t>
            </a:r>
          </a:p>
          <a:p>
            <a:pPr lvl="1" algn="just">
              <a:spcBef>
                <a:spcPts val="200"/>
              </a:spcBef>
            </a:pPr>
            <a:r>
              <a:rPr lang="fr-FR" sz="2000" b="1" dirty="0">
                <a:latin typeface="Times New Roman"/>
                <a:cs typeface="Times New Roman"/>
              </a:rPr>
              <a:t>Dans </a:t>
            </a:r>
            <a:r>
              <a:rPr lang="fr-FR" sz="2000" b="1" dirty="0" err="1">
                <a:latin typeface="Times New Roman"/>
                <a:cs typeface="Times New Roman"/>
              </a:rPr>
              <a:t>l’Yonne</a:t>
            </a:r>
            <a:endParaRPr lang="fr-FR" sz="2000" b="1" dirty="0">
              <a:latin typeface="Times New Roman"/>
              <a:cs typeface="Times New Roman"/>
            </a:endParaRPr>
          </a:p>
          <a:p>
            <a:pPr lvl="1" algn="just"/>
            <a:r>
              <a:rPr lang="fr-FR" sz="2000" dirty="0">
                <a:latin typeface="Times New Roman"/>
                <a:cs typeface="Times New Roman"/>
              </a:rPr>
              <a:t>☞ 227 licenciés, 162 compétiteurs avec cartes, 132 ayant fait des compétitions</a:t>
            </a:r>
          </a:p>
          <a:p>
            <a:pPr lvl="1" algn="just"/>
            <a:r>
              <a:rPr lang="fr-FR" sz="2000" b="1" dirty="0">
                <a:latin typeface="Times New Roman"/>
                <a:cs typeface="Times New Roman"/>
              </a:rPr>
              <a:t>La Participation</a:t>
            </a:r>
            <a:r>
              <a:rPr lang="fr-FR" sz="2000" dirty="0">
                <a:latin typeface="Times New Roman"/>
                <a:cs typeface="Times New Roman"/>
              </a:rPr>
              <a:t>: 28: 0 épreuves, 21:1 épreuves, 13: 2 épreuves et 98 plus 3 épreuves </a:t>
            </a:r>
          </a:p>
          <a:p>
            <a:pPr lvl="1" algn="ctr"/>
            <a:r>
              <a:rPr lang="fr-FR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Soit 62 inscrits qui ne participent pas ou peu à la vie du cyclosport, Pourquoi?</a:t>
            </a:r>
            <a:endParaRPr lang="fr-FR" sz="2000" dirty="0">
              <a:latin typeface="Times New Roman"/>
              <a:cs typeface="Times New Roman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>
                <a:latin typeface="Times New Roman"/>
                <a:cs typeface="Times New Roman"/>
              </a:rPr>
              <a:t>☞ Dans toutes les épreuves les effectifs en 1</a:t>
            </a:r>
            <a:r>
              <a:rPr lang="fr-FR" sz="2000" baseline="30000" dirty="0">
                <a:latin typeface="Times New Roman"/>
                <a:cs typeface="Times New Roman"/>
              </a:rPr>
              <a:t>re</a:t>
            </a:r>
            <a:r>
              <a:rPr lang="fr-FR" sz="2000" dirty="0">
                <a:latin typeface="Times New Roman"/>
                <a:cs typeface="Times New Roman"/>
              </a:rPr>
              <a:t>  catégorie sont faibles voir nuls.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sz="2000" dirty="0">
                <a:latin typeface="Times New Roman"/>
                <a:cs typeface="Times New Roman"/>
              </a:rPr>
              <a:t>Nous totalisons pour la saison 2018, 1069 participants à nos épreuves. Dont 10 % autres fédérations.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>
                <a:latin typeface="Times New Roman"/>
                <a:cs typeface="Times New Roman"/>
              </a:rPr>
              <a:t>☞ De beaux pelotons jusqu’en juin! puis tarissement des effectifs pour terminer sur l’épreuve de Migennes à 35 compétiteurs.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>
                <a:latin typeface="Times New Roman"/>
                <a:cs typeface="Times New Roman"/>
              </a:rPr>
              <a:t>Ce constat est décevant pour les organisateurs d’autant plus qu’un nombre de compétiteurs non négligeable est allé dans les départements limitrophes.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sz="2000" dirty="0">
                <a:latin typeface="Times New Roman"/>
                <a:cs typeface="Times New Roman"/>
              </a:rPr>
              <a:t>L’absence sur une épreuve départementale peut se comprendre pour divers raisons : familiales, participation à des épreuves types comme cyclosportives, épreuve de CLM ou championnat autres fédérations, mais difficilement compréhensible pour des raisons de profil de circuit.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13715" y="184666"/>
            <a:ext cx="3576770" cy="400110"/>
          </a:xfrm>
          <a:prstGeom prst="rect">
            <a:avLst/>
          </a:prstGeom>
          <a:solidFill>
            <a:srgbClr val="F6FFAE"/>
          </a:solidFill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sz="2000" b="1" dirty="0">
                <a:latin typeface="Times New Roman"/>
                <a:cs typeface="Times New Roman"/>
              </a:rPr>
              <a:t>BILAN SUR LA SAISON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/>
        </p:nvGrpSpPr>
        <p:grpSpPr>
          <a:xfrm>
            <a:off x="260350" y="575732"/>
            <a:ext cx="8601075" cy="5700808"/>
            <a:chOff x="552450" y="905932"/>
            <a:chExt cx="8601075" cy="5700808"/>
          </a:xfrm>
          <a:effectLst/>
        </p:grpSpPr>
        <p:grpSp>
          <p:nvGrpSpPr>
            <p:cNvPr id="16" name="Grouper 15"/>
            <p:cNvGrpSpPr/>
            <p:nvPr/>
          </p:nvGrpSpPr>
          <p:grpSpPr>
            <a:xfrm>
              <a:off x="552450" y="905932"/>
              <a:ext cx="6483350" cy="5700807"/>
              <a:chOff x="552450" y="918632"/>
              <a:chExt cx="6483350" cy="5700807"/>
            </a:xfrm>
          </p:grpSpPr>
          <p:grpSp>
            <p:nvGrpSpPr>
              <p:cNvPr id="15" name="Grouper 14"/>
              <p:cNvGrpSpPr/>
              <p:nvPr/>
            </p:nvGrpSpPr>
            <p:grpSpPr>
              <a:xfrm>
                <a:off x="552450" y="918632"/>
                <a:ext cx="6483350" cy="2912533"/>
                <a:chOff x="552450" y="2341032"/>
                <a:chExt cx="6483350" cy="2912533"/>
              </a:xfrm>
            </p:grpSpPr>
            <p:pic>
              <p:nvPicPr>
                <p:cNvPr id="8" name="Image 7" descr="UNADJUSTEDNONRAW_thumb_573.jpg"/>
                <p:cNvPicPr>
                  <a:picLocks noChangeAspect="1"/>
                </p:cNvPicPr>
                <p:nvPr/>
              </p:nvPicPr>
              <p:blipFill>
                <a:blip r:embed="rId3">
                  <a:lum bright="52000" contrast="-13000"/>
                </a:blip>
                <a:stretch>
                  <a:fillRect/>
                </a:stretch>
              </p:blipFill>
              <p:spPr>
                <a:xfrm>
                  <a:off x="552450" y="2341032"/>
                  <a:ext cx="2139950" cy="2853267"/>
                </a:xfrm>
                <a:prstGeom prst="rect">
                  <a:avLst/>
                </a:prstGeom>
              </p:spPr>
            </p:pic>
            <p:pic>
              <p:nvPicPr>
                <p:cNvPr id="9" name="Image 8" descr="UNADJUSTEDNONRAW_thumb_574.jpg"/>
                <p:cNvPicPr>
                  <a:picLocks noChangeAspect="1"/>
                </p:cNvPicPr>
                <p:nvPr/>
              </p:nvPicPr>
              <p:blipFill>
                <a:blip r:embed="rId4">
                  <a:lum bright="52000" contrast="-13000"/>
                </a:blip>
                <a:stretch>
                  <a:fillRect/>
                </a:stretch>
              </p:blipFill>
              <p:spPr>
                <a:xfrm>
                  <a:off x="2692400" y="2341032"/>
                  <a:ext cx="2159000" cy="2878667"/>
                </a:xfrm>
                <a:prstGeom prst="rect">
                  <a:avLst/>
                </a:prstGeom>
              </p:spPr>
            </p:pic>
            <p:pic>
              <p:nvPicPr>
                <p:cNvPr id="10" name="Image 9" descr="UNADJUSTEDNONRAW_thumb_570.jpg"/>
                <p:cNvPicPr>
                  <a:picLocks noChangeAspect="1"/>
                </p:cNvPicPr>
                <p:nvPr/>
              </p:nvPicPr>
              <p:blipFill>
                <a:blip r:embed="rId5">
                  <a:lum bright="52000" contrast="-13000"/>
                </a:blip>
                <a:stretch>
                  <a:fillRect/>
                </a:stretch>
              </p:blipFill>
              <p:spPr>
                <a:xfrm>
                  <a:off x="4851400" y="2341032"/>
                  <a:ext cx="2184400" cy="2912533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r 13"/>
              <p:cNvGrpSpPr/>
              <p:nvPr/>
            </p:nvGrpSpPr>
            <p:grpSpPr>
              <a:xfrm>
                <a:off x="552450" y="3732306"/>
                <a:ext cx="6464300" cy="2887133"/>
                <a:chOff x="552450" y="4176806"/>
                <a:chExt cx="6464300" cy="2887133"/>
              </a:xfrm>
            </p:grpSpPr>
            <p:pic>
              <p:nvPicPr>
                <p:cNvPr id="11" name="Image 10" descr="UNADJUSTEDNONRAW_thumb_57f.jpg"/>
                <p:cNvPicPr>
                  <a:picLocks noChangeAspect="1"/>
                </p:cNvPicPr>
                <p:nvPr/>
              </p:nvPicPr>
              <p:blipFill>
                <a:blip r:embed="rId6">
                  <a:lum bright="52000" contrast="-13000"/>
                </a:blip>
                <a:stretch>
                  <a:fillRect/>
                </a:stretch>
              </p:blipFill>
              <p:spPr>
                <a:xfrm>
                  <a:off x="4851400" y="4176806"/>
                  <a:ext cx="2165350" cy="2887133"/>
                </a:xfrm>
                <a:prstGeom prst="rect">
                  <a:avLst/>
                </a:prstGeom>
              </p:spPr>
            </p:pic>
            <p:pic>
              <p:nvPicPr>
                <p:cNvPr id="12" name="Image 11" descr="UNADJUSTEDNONRAW_thumb_57a.jpg"/>
                <p:cNvPicPr>
                  <a:picLocks noChangeAspect="1"/>
                </p:cNvPicPr>
                <p:nvPr/>
              </p:nvPicPr>
              <p:blipFill>
                <a:blip r:embed="rId7">
                  <a:lum bright="52000" contrast="-13000"/>
                </a:blip>
                <a:stretch>
                  <a:fillRect/>
                </a:stretch>
              </p:blipFill>
              <p:spPr>
                <a:xfrm>
                  <a:off x="2692400" y="4185273"/>
                  <a:ext cx="2159000" cy="2878666"/>
                </a:xfrm>
                <a:prstGeom prst="rect">
                  <a:avLst/>
                </a:prstGeom>
              </p:spPr>
            </p:pic>
            <p:pic>
              <p:nvPicPr>
                <p:cNvPr id="13" name="Image 12" descr="UNADJUSTEDNONRAW_thumb_57e.jpg"/>
                <p:cNvPicPr>
                  <a:picLocks noChangeAspect="1"/>
                </p:cNvPicPr>
                <p:nvPr/>
              </p:nvPicPr>
              <p:blipFill>
                <a:blip r:embed="rId8">
                  <a:lum bright="52000" contrast="-13000"/>
                </a:blip>
                <a:stretch>
                  <a:fillRect/>
                </a:stretch>
              </p:blipFill>
              <p:spPr>
                <a:xfrm>
                  <a:off x="552450" y="4210672"/>
                  <a:ext cx="2139950" cy="2853267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" name="Image 17" descr="UNADJUSTEDNONRAW_thumb_581.jpg"/>
            <p:cNvPicPr>
              <a:picLocks noChangeAspect="1"/>
            </p:cNvPicPr>
            <p:nvPr/>
          </p:nvPicPr>
          <p:blipFill>
            <a:blip r:embed="rId9">
              <a:lum bright="52000" contrast="-13000"/>
            </a:blip>
            <a:stretch>
              <a:fillRect/>
            </a:stretch>
          </p:blipFill>
          <p:spPr>
            <a:xfrm>
              <a:off x="6985000" y="3728073"/>
              <a:ext cx="2159000" cy="2878667"/>
            </a:xfrm>
            <a:prstGeom prst="rect">
              <a:avLst/>
            </a:prstGeom>
          </p:spPr>
        </p:pic>
        <p:pic>
          <p:nvPicPr>
            <p:cNvPr id="19" name="Image 18" descr="UNADJUSTEDNONRAW_thumb_579.jpg"/>
            <p:cNvPicPr>
              <a:picLocks noChangeAspect="1"/>
            </p:cNvPicPr>
            <p:nvPr/>
          </p:nvPicPr>
          <p:blipFill>
            <a:blip r:embed="rId10">
              <a:lum bright="52000" contrast="-13000"/>
            </a:blip>
            <a:stretch>
              <a:fillRect/>
            </a:stretch>
          </p:blipFill>
          <p:spPr>
            <a:xfrm>
              <a:off x="7033744" y="905932"/>
              <a:ext cx="2119781" cy="282637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03200" y="660400"/>
            <a:ext cx="87630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  <a:hlinkClick r:id="rId11" action="ppaction://hlinkpres?slideindex=1&amp;slidetitle="/>
              </a:rPr>
              <a:t>CHAMPIONNAT DÉPARTEMENTAL ROUTE DE DIGES</a:t>
            </a:r>
            <a:endParaRPr lang="fr-FR" b="1" dirty="0">
              <a:latin typeface="Times New Roman"/>
              <a:cs typeface="Times New Roman"/>
            </a:endParaRP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	Organisé par le VTT </a:t>
            </a:r>
            <a:r>
              <a:rPr lang="fr-FR" b="1" dirty="0" err="1">
                <a:latin typeface="Times New Roman"/>
                <a:cs typeface="Times New Roman"/>
              </a:rPr>
              <a:t>Diges</a:t>
            </a:r>
            <a:endParaRPr lang="fr-FR" b="1" dirty="0">
              <a:latin typeface="Times New Roman"/>
              <a:cs typeface="Times New Roman"/>
            </a:endParaRP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	☞ 80 inscrits 72 partants, 57 arrivés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LES CHAMPIONS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Péron</a:t>
            </a:r>
            <a:r>
              <a:rPr lang="fr-FR" dirty="0">
                <a:latin typeface="Times New Roman"/>
                <a:cs typeface="Times New Roman"/>
              </a:rPr>
              <a:t> Patricia ASPTT Auxerre Féminine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 </a:t>
            </a:r>
            <a:r>
              <a:rPr lang="fr-FR" dirty="0">
                <a:latin typeface="Times New Roman"/>
                <a:cs typeface="Times New Roman"/>
              </a:rPr>
              <a:t>Morisset Gilles ECA 60+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 </a:t>
            </a:r>
            <a:r>
              <a:rPr lang="fr-FR" dirty="0">
                <a:latin typeface="Times New Roman"/>
                <a:cs typeface="Times New Roman"/>
              </a:rPr>
              <a:t>Colas Fabrice Stade Auxerrois 50/59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Heurley</a:t>
            </a:r>
            <a:r>
              <a:rPr lang="fr-FR" dirty="0">
                <a:latin typeface="Times New Roman"/>
                <a:cs typeface="Times New Roman"/>
              </a:rPr>
              <a:t> Francis ASPTT Auxerre 40/49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Rignault</a:t>
            </a:r>
            <a:r>
              <a:rPr lang="fr-FR" dirty="0">
                <a:latin typeface="Times New Roman"/>
                <a:cs typeface="Times New Roman"/>
              </a:rPr>
              <a:t> Yoann VCB 30/39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Jeannin Yvan VCB 20/29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Boizet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cs typeface="Times New Roman"/>
              </a:rPr>
              <a:t>DamonASPPT</a:t>
            </a:r>
            <a:r>
              <a:rPr lang="fr-FR" dirty="0">
                <a:latin typeface="Times New Roman"/>
                <a:cs typeface="Times New Roman"/>
              </a:rPr>
              <a:t> Auxerre 17/19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cs typeface="Times New Roman"/>
              </a:rPr>
              <a:t>Mames</a:t>
            </a:r>
            <a:r>
              <a:rPr lang="fr-FR" dirty="0">
                <a:latin typeface="Times New Roman"/>
                <a:cs typeface="Times New Roman"/>
              </a:rPr>
              <a:t> Quentin ASPTT Auxerre 15/16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 Goulier Karl ASPTT Auxerre 13/14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261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689100" y="0"/>
            <a:ext cx="4572000" cy="646331"/>
          </a:xfrm>
          <a:prstGeom prst="rect">
            <a:avLst/>
          </a:prstGeom>
          <a:solidFill>
            <a:srgbClr val="F6FFAE"/>
          </a:solidFill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  <a:spcAft>
                <a:spcPts val="1400"/>
              </a:spcAft>
            </a:pPr>
            <a:r>
              <a:rPr lang="fr-FR" b="1" dirty="0">
                <a:latin typeface="Times New Roman"/>
                <a:cs typeface="Times New Roman"/>
              </a:rPr>
              <a:t>RÉSULTATS DES ICAUNAIS DANS LES DIFFÉRENTS CHAMPIONNATS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ADJUSTEDNONRAW_thumb_540.jp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398" y="698500"/>
            <a:ext cx="8815502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CHAMPIONNAT DÉPARTEMENT CLM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	</a:t>
            </a:r>
            <a:r>
              <a:rPr lang="fr-FR" dirty="0">
                <a:latin typeface="Times New Roman"/>
                <a:cs typeface="Times New Roman"/>
              </a:rPr>
              <a:t>Organisé par l’ECA lors de la course à étapes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dirty="0">
                <a:latin typeface="Times New Roman"/>
                <a:cs typeface="Times New Roman"/>
              </a:rPr>
              <a:t>	CLM 30 inscrits, 28 participants au CLM  27 arrivés 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dirty="0">
                <a:latin typeface="Times New Roman"/>
                <a:cs typeface="Times New Roman"/>
              </a:rPr>
              <a:t>	Épreuve en ligne 733 inscrits, 73 partants, 67 arrivés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LES CHAMPIONS</a:t>
            </a:r>
            <a:endParaRPr lang="fr-FR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3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Péron</a:t>
            </a:r>
            <a:r>
              <a:rPr lang="fr-FR" dirty="0">
                <a:latin typeface="Times New Roman"/>
                <a:cs typeface="Times New Roman"/>
              </a:rPr>
              <a:t> Patricia ASPTT Auxerre féminine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Mannevy Régis CASG 60+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Izarn</a:t>
            </a:r>
            <a:r>
              <a:rPr lang="fr-FR" dirty="0">
                <a:latin typeface="Times New Roman"/>
                <a:cs typeface="Times New Roman"/>
              </a:rPr>
              <a:t> Stéphane VC Sénonais 50/59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Hervé Sébastien ES89 40/49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Valsot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cs typeface="Times New Roman"/>
              </a:rPr>
              <a:t>Dimitry</a:t>
            </a:r>
            <a:r>
              <a:rPr lang="fr-FR" dirty="0">
                <a:latin typeface="Times New Roman"/>
                <a:cs typeface="Times New Roman"/>
              </a:rPr>
              <a:t> 20/29 EC Sénonais  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Thieson</a:t>
            </a:r>
            <a:r>
              <a:rPr lang="fr-FR" dirty="0">
                <a:latin typeface="Times New Roman"/>
                <a:cs typeface="Times New Roman"/>
              </a:rPr>
              <a:t> Enzo ECA17/19  </a:t>
            </a:r>
          </a:p>
          <a:p>
            <a:pPr lvl="3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</a:t>
            </a:r>
            <a:r>
              <a:rPr lang="fr-FR" dirty="0" err="1">
                <a:latin typeface="Times New Roman"/>
                <a:cs typeface="Times New Roman"/>
              </a:rPr>
              <a:t>Harivel</a:t>
            </a:r>
            <a:r>
              <a:rPr lang="fr-FR" dirty="0">
                <a:latin typeface="Times New Roman"/>
                <a:cs typeface="Times New Roman"/>
              </a:rPr>
              <a:t> Mateo ECA 15/16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annuelle Cyclosport 26/10/2018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261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16100" y="0"/>
            <a:ext cx="4572000" cy="646331"/>
          </a:xfrm>
          <a:prstGeom prst="rect">
            <a:avLst/>
          </a:prstGeom>
          <a:solidFill>
            <a:srgbClr val="F6FFAE"/>
          </a:solidFill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  <a:spcAft>
                <a:spcPts val="1400"/>
              </a:spcAft>
            </a:pPr>
            <a:r>
              <a:rPr lang="fr-FR" b="1" dirty="0">
                <a:latin typeface="Times New Roman"/>
                <a:cs typeface="Times New Roman"/>
              </a:rPr>
              <a:t>RÉSULTATS DES ICAUNAIS DANS LES DIFFÉRENTS CHAMPIONNATS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hampions BFC 2018.JPG"/>
          <p:cNvPicPr>
            <a:picLocks noChangeAspect="1"/>
          </p:cNvPicPr>
          <p:nvPr/>
        </p:nvPicPr>
        <p:blipFill>
          <a:blip r:embed="rId3">
            <a:lum bright="15000" contrast="-15000"/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698" y="711200"/>
            <a:ext cx="8650402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CHAMPIONNAT RÉGIONAL ROUTE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b="1" dirty="0">
                <a:solidFill>
                  <a:srgbClr val="000000"/>
                </a:solidFill>
                <a:latin typeface="Times New Roman"/>
                <a:cs typeface="Times New Roman"/>
              </a:rPr>
              <a:t>Châtillon sur Seine 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Organisé par la côte d’or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☞ 105 inscrits, 3 non partants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☞ 102 participants : </a:t>
            </a:r>
            <a:r>
              <a:rPr lang="fr-FR" b="1" dirty="0">
                <a:solidFill>
                  <a:srgbClr val="000000"/>
                </a:solidFill>
                <a:latin typeface="Times New Roman"/>
                <a:cs typeface="Times New Roman"/>
              </a:rPr>
              <a:t>48 Icaunais</a:t>
            </a: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, 37 côte d’or, 12 Nièvre, 3 Saône et Loire, 2 jura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fr-FR" dirty="0">
                <a:solidFill>
                  <a:srgbClr val="000000"/>
                </a:solidFill>
                <a:latin typeface="Times New Roman"/>
                <a:cs typeface="Times New Roman"/>
              </a:rPr>
              <a:t>Belle participation de l' Yonne.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fr-FR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5 Titres et 6 podiums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>
                <a:latin typeface="Times New Roman"/>
                <a:cs typeface="Times New Roman"/>
              </a:rPr>
              <a:t>	</a:t>
            </a: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LES CHAMPIONS</a:t>
            </a:r>
            <a:endParaRPr lang="fr-FR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2" algn="just">
              <a:lnSpc>
                <a:spcPct val="150000"/>
              </a:lnSpc>
              <a:spcBef>
                <a:spcPts val="200"/>
              </a:spcBef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Coquin Sophie ASUC </a:t>
            </a:r>
            <a:r>
              <a:rPr lang="fr-FR" dirty="0" err="1">
                <a:latin typeface="Times New Roman"/>
                <a:cs typeface="Times New Roman"/>
              </a:rPr>
              <a:t>migennes</a:t>
            </a:r>
            <a:r>
              <a:rPr lang="fr-FR" dirty="0">
                <a:latin typeface="Times New Roman"/>
                <a:cs typeface="Times New Roman"/>
              </a:rPr>
              <a:t> féminine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Tissandier  30/39 VC du Bornant 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Robineau Hervé 40/49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 err="1">
                <a:latin typeface="Times New Roman"/>
                <a:cs typeface="Times New Roman"/>
              </a:rPr>
              <a:t>🏆</a:t>
            </a:r>
            <a:r>
              <a:rPr lang="fr-FR" b="1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 Goulier Karl ASPTT Auxerre 13/14 pas de remise de titre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Podiums:</a:t>
            </a:r>
          </a:p>
          <a:p>
            <a:pPr lvl="2" algn="just"/>
            <a:r>
              <a:rPr lang="fr-FR" b="1" dirty="0">
                <a:latin typeface="Times New Roman"/>
                <a:cs typeface="Times New Roman"/>
              </a:rPr>
              <a:t>- 15/16 </a:t>
            </a:r>
            <a:r>
              <a:rPr lang="fr-FR" dirty="0" err="1">
                <a:latin typeface="Times New Roman"/>
                <a:cs typeface="Times New Roman"/>
              </a:rPr>
              <a:t>Harivel</a:t>
            </a:r>
            <a:r>
              <a:rPr lang="fr-FR" dirty="0">
                <a:latin typeface="Times New Roman"/>
                <a:cs typeface="Times New Roman"/>
              </a:rPr>
              <a:t> Matéo 2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et Jeannin Raphael 3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b="1" dirty="0">
                <a:latin typeface="Times New Roman"/>
                <a:cs typeface="Times New Roman"/>
              </a:rPr>
              <a:t>-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b="1" dirty="0">
                <a:latin typeface="Times New Roman"/>
                <a:cs typeface="Times New Roman"/>
              </a:rPr>
              <a:t>Féminine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cs typeface="Times New Roman"/>
              </a:rPr>
              <a:t>Péron</a:t>
            </a:r>
            <a:r>
              <a:rPr lang="fr-FR" dirty="0">
                <a:latin typeface="Times New Roman"/>
                <a:cs typeface="Times New Roman"/>
              </a:rPr>
              <a:t> Patricia 2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</a:p>
          <a:p>
            <a:pPr lvl="2" algn="just"/>
            <a:r>
              <a:rPr lang="fr-FR" b="1" dirty="0">
                <a:latin typeface="Times New Roman"/>
                <a:cs typeface="Times New Roman"/>
              </a:rPr>
              <a:t>-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b="1" dirty="0">
                <a:latin typeface="Times New Roman"/>
                <a:cs typeface="Times New Roman"/>
              </a:rPr>
              <a:t>17/19 </a:t>
            </a:r>
            <a:r>
              <a:rPr lang="fr-FR" dirty="0" err="1">
                <a:latin typeface="Times New Roman"/>
                <a:cs typeface="Times New Roman"/>
              </a:rPr>
              <a:t>Boizet</a:t>
            </a:r>
            <a:r>
              <a:rPr lang="fr-FR" dirty="0">
                <a:latin typeface="Times New Roman"/>
                <a:cs typeface="Times New Roman"/>
              </a:rPr>
              <a:t> Damon 2</a:t>
            </a:r>
            <a:r>
              <a:rPr lang="fr-FR" baseline="30000" dirty="0">
                <a:latin typeface="Times New Roman"/>
                <a:cs typeface="Times New Roman"/>
              </a:rPr>
              <a:t>e </a:t>
            </a:r>
            <a:r>
              <a:rPr lang="fr-FR" b="1" dirty="0">
                <a:latin typeface="Times New Roman"/>
                <a:cs typeface="Times New Roman"/>
              </a:rPr>
              <a:t>- 20/29 </a:t>
            </a:r>
            <a:r>
              <a:rPr lang="fr-FR" dirty="0" err="1">
                <a:latin typeface="Times New Roman"/>
                <a:cs typeface="Times New Roman"/>
              </a:rPr>
              <a:t>Jeanin</a:t>
            </a:r>
            <a:r>
              <a:rPr lang="fr-FR" dirty="0">
                <a:latin typeface="Times New Roman"/>
                <a:cs typeface="Times New Roman"/>
              </a:rPr>
              <a:t> Yvan 2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b="1" dirty="0">
                <a:latin typeface="Times New Roman"/>
                <a:cs typeface="Times New Roman"/>
              </a:rPr>
              <a:t> - 30/39 </a:t>
            </a:r>
            <a:r>
              <a:rPr lang="fr-FR" dirty="0" err="1">
                <a:latin typeface="Times New Roman"/>
                <a:cs typeface="Times New Roman"/>
              </a:rPr>
              <a:t>Rignault</a:t>
            </a:r>
            <a:r>
              <a:rPr lang="fr-FR" dirty="0">
                <a:latin typeface="Times New Roman"/>
                <a:cs typeface="Times New Roman"/>
              </a:rPr>
              <a:t> Yoann 3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 </a:t>
            </a:r>
          </a:p>
          <a:p>
            <a:pPr lvl="2" algn="just"/>
            <a:r>
              <a:rPr lang="fr-FR" b="1" dirty="0">
                <a:latin typeface="Times New Roman"/>
                <a:cs typeface="Times New Roman"/>
              </a:rPr>
              <a:t>-</a:t>
            </a:r>
            <a:r>
              <a:rPr lang="fr-FR" dirty="0">
                <a:latin typeface="Times New Roman"/>
                <a:cs typeface="Times New Roman"/>
              </a:rPr>
              <a:t> 50/59 Colas Fabrice 3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  <a:endParaRPr lang="fr-FR" b="1" dirty="0">
              <a:latin typeface="Times New Roman"/>
              <a:cs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261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16100" y="0"/>
            <a:ext cx="4572000" cy="646331"/>
          </a:xfrm>
          <a:prstGeom prst="rect">
            <a:avLst/>
          </a:prstGeom>
          <a:solidFill>
            <a:srgbClr val="F6FFAE"/>
          </a:solidFill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  <a:spcAft>
                <a:spcPts val="1400"/>
              </a:spcAft>
            </a:pPr>
            <a:r>
              <a:rPr lang="fr-FR" b="1" dirty="0">
                <a:latin typeface="Times New Roman"/>
                <a:cs typeface="Times New Roman"/>
              </a:rPr>
              <a:t>RÉSULTATS DES ICAUNAIS DANS LES DIFFÉRENTS CHAMPIONNATS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_336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 amt="24000"/>
          </a:blip>
          <a:srcRect l="12043" t="29655" r="1528"/>
          <a:stretch>
            <a:fillRect/>
          </a:stretch>
        </p:blipFill>
        <p:spPr>
          <a:xfrm>
            <a:off x="-508000" y="-365125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498" y="1013926"/>
            <a:ext cx="8650402" cy="521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800"/>
              </a:spcAft>
            </a:pPr>
            <a:r>
              <a:rPr lang="fr-FR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☞ 10 représentants icaunais</a:t>
            </a:r>
          </a:p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Résultats</a:t>
            </a:r>
          </a:p>
          <a:p>
            <a:pPr lvl="1" algn="just"/>
            <a:r>
              <a:rPr lang="fr-FR" dirty="0">
                <a:latin typeface="Times New Roman"/>
                <a:cs typeface="Times New Roman"/>
              </a:rPr>
              <a:t>➢ 8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par comité en 30/39 avec Yoann , Jean Batiste et Romain</a:t>
            </a:r>
          </a:p>
          <a:p>
            <a:pPr lvl="1" algn="just">
              <a:spcAft>
                <a:spcPts val="1200"/>
              </a:spcAft>
            </a:pP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➢ 29</a:t>
            </a:r>
            <a:r>
              <a:rPr lang="fr-FR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fr-FR" dirty="0">
                <a:solidFill>
                  <a:srgbClr val="0000FF"/>
                </a:solidFill>
                <a:latin typeface="Times New Roman"/>
                <a:cs typeface="Times New Roman"/>
              </a:rPr>
              <a:t> en Inter comité</a:t>
            </a:r>
          </a:p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En Individuel: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15/16: </a:t>
            </a:r>
            <a:r>
              <a:rPr lang="fr-FR" dirty="0">
                <a:latin typeface="Times New Roman"/>
                <a:cs typeface="Times New Roman"/>
              </a:rPr>
              <a:t>Jeannin Raphaël 27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  <a:endParaRPr lang="fr-FR" b="1" dirty="0">
              <a:latin typeface="Times New Roman"/>
              <a:cs typeface="Times New Roman"/>
            </a:endParaRP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20/29: </a:t>
            </a:r>
            <a:r>
              <a:rPr lang="fr-FR" dirty="0" err="1">
                <a:latin typeface="Times New Roman"/>
                <a:cs typeface="Times New Roman"/>
              </a:rPr>
              <a:t>Valso</a:t>
            </a:r>
            <a:r>
              <a:rPr lang="fr-FR" dirty="0">
                <a:latin typeface="Times New Roman"/>
                <a:cs typeface="Times New Roman"/>
              </a:rPr>
              <a:t> Dimitri 54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30/39 : </a:t>
            </a:r>
            <a:r>
              <a:rPr lang="fr-FR" dirty="0">
                <a:latin typeface="Times New Roman"/>
                <a:cs typeface="Times New Roman"/>
              </a:rPr>
              <a:t>Tissandier Jean Batiste 9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 err="1">
                <a:latin typeface="Times New Roman"/>
                <a:cs typeface="Times New Roman"/>
              </a:rPr>
              <a:t>Rignault</a:t>
            </a:r>
            <a:r>
              <a:rPr lang="fr-FR" dirty="0">
                <a:latin typeface="Times New Roman"/>
                <a:cs typeface="Times New Roman"/>
              </a:rPr>
              <a:t> Yoann 18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 err="1">
                <a:latin typeface="Times New Roman"/>
                <a:cs typeface="Times New Roman"/>
              </a:rPr>
              <a:t>Codran</a:t>
            </a:r>
            <a:r>
              <a:rPr lang="fr-FR" dirty="0">
                <a:latin typeface="Times New Roman"/>
                <a:cs typeface="Times New Roman"/>
              </a:rPr>
              <a:t> Romain 67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40/49 : </a:t>
            </a:r>
            <a:r>
              <a:rPr lang="fr-FR" dirty="0" err="1">
                <a:latin typeface="Times New Roman"/>
                <a:cs typeface="Times New Roman"/>
              </a:rPr>
              <a:t>Cintrat</a:t>
            </a:r>
            <a:r>
              <a:rPr lang="fr-FR" dirty="0">
                <a:latin typeface="Times New Roman"/>
                <a:cs typeface="Times New Roman"/>
              </a:rPr>
              <a:t> Olivier 92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50/59: </a:t>
            </a:r>
            <a:r>
              <a:rPr lang="fr-FR" dirty="0">
                <a:latin typeface="Times New Roman"/>
                <a:cs typeface="Times New Roman"/>
              </a:rPr>
              <a:t>Dumont Didier 32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60+ : </a:t>
            </a:r>
            <a:r>
              <a:rPr lang="fr-FR" dirty="0">
                <a:latin typeface="Times New Roman"/>
                <a:cs typeface="Times New Roman"/>
              </a:rPr>
              <a:t>Molina Francis 89</a:t>
            </a:r>
            <a:r>
              <a:rPr lang="fr-FR" baseline="30000" dirty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Abandon: </a:t>
            </a:r>
            <a:r>
              <a:rPr lang="fr-FR" dirty="0">
                <a:latin typeface="Times New Roman"/>
                <a:cs typeface="Times New Roman"/>
              </a:rPr>
              <a:t>Jeannin Yvan</a:t>
            </a:r>
          </a:p>
          <a:p>
            <a:pPr lvl="1" algn="just">
              <a:spcAft>
                <a:spcPts val="1200"/>
              </a:spcAft>
            </a:pPr>
            <a:r>
              <a:rPr lang="fr-FR" b="1" dirty="0">
                <a:latin typeface="Times New Roman"/>
                <a:cs typeface="Times New Roman"/>
              </a:rPr>
              <a:t>Absent: </a:t>
            </a:r>
            <a:r>
              <a:rPr lang="fr-FR" dirty="0" err="1">
                <a:latin typeface="Times New Roman"/>
                <a:cs typeface="Times New Roman"/>
              </a:rPr>
              <a:t>Batard</a:t>
            </a:r>
            <a:r>
              <a:rPr lang="fr-FR" dirty="0">
                <a:latin typeface="Times New Roman"/>
                <a:cs typeface="Times New Roman"/>
              </a:rPr>
              <a:t> Aymeric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261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91834" y="177800"/>
            <a:ext cx="3334266" cy="836126"/>
          </a:xfrm>
          <a:prstGeom prst="rect">
            <a:avLst/>
          </a:prstGeom>
          <a:solidFill>
            <a:srgbClr val="F6FFAE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800"/>
              </a:spcAft>
            </a:pPr>
            <a:r>
              <a:rPr lang="fr-FR" sz="2000" b="1" dirty="0" err="1">
                <a:latin typeface="Times New Roman"/>
                <a:cs typeface="Times New Roman"/>
              </a:rPr>
              <a:t>🇫🇷</a:t>
            </a:r>
            <a:r>
              <a:rPr lang="fr-FR" sz="2000" b="1" dirty="0">
                <a:latin typeface="Times New Roman"/>
                <a:cs typeface="Times New Roman"/>
              </a:rPr>
              <a:t>  National route  </a:t>
            </a:r>
            <a:r>
              <a:rPr lang="fr-FR" sz="2000" b="1" dirty="0" err="1">
                <a:latin typeface="Times New Roman"/>
                <a:cs typeface="Times New Roman"/>
              </a:rPr>
              <a:t>🇫🇷</a:t>
            </a:r>
            <a:r>
              <a:rPr lang="fr-FR" sz="2000" b="1" dirty="0">
                <a:latin typeface="Times New Roman"/>
                <a:cs typeface="Times New Roman"/>
              </a:rPr>
              <a:t>  </a:t>
            </a:r>
          </a:p>
          <a:p>
            <a:pPr algn="ctr">
              <a:spcBef>
                <a:spcPts val="200"/>
              </a:spcBef>
              <a:spcAft>
                <a:spcPts val="800"/>
              </a:spcAft>
            </a:pPr>
            <a:r>
              <a:rPr lang="fr-FR" sz="2000" b="1" dirty="0">
                <a:latin typeface="Times New Roman"/>
                <a:cs typeface="Times New Roman"/>
              </a:rPr>
              <a:t>Boulogne sur Gesse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5GmJiqA1Tt6+lpuztXHJOw_thumb_96a.jp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498" y="1689100"/>
            <a:ext cx="8650402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CHAMPIONNAT RÉGIONAL CLM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b="1" dirty="0">
                <a:latin typeface="Times New Roman"/>
                <a:cs typeface="Times New Roman"/>
              </a:rPr>
              <a:t>	</a:t>
            </a:r>
            <a:r>
              <a:rPr lang="fr-FR" dirty="0">
                <a:latin typeface="Times New Roman"/>
                <a:cs typeface="Times New Roman"/>
              </a:rPr>
              <a:t>Organisé par la côte d’or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dirty="0">
                <a:latin typeface="Times New Roman"/>
                <a:cs typeface="Times New Roman"/>
              </a:rPr>
              <a:t>	CLM 30 inscrits, 41 participants au CLM  27 arrivés </a:t>
            </a:r>
          </a:p>
          <a:p>
            <a:pPr lvl="1" algn="just">
              <a:spcBef>
                <a:spcPts val="200"/>
              </a:spcBef>
              <a:spcAft>
                <a:spcPts val="800"/>
              </a:spcAft>
            </a:pPr>
            <a:r>
              <a:rPr lang="fr-FR" dirty="0">
                <a:latin typeface="Times New Roman"/>
                <a:cs typeface="Times New Roman"/>
              </a:rPr>
              <a:t>	+ Épreuve en ligne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1200"/>
              </a:spcAft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LES CHAMPIONS: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  <a:spcAft>
                <a:spcPts val="12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Mannevy Guillaume CASG 40/49  </a:t>
            </a:r>
          </a:p>
          <a:p>
            <a:pPr lvl="2" algn="just">
              <a:lnSpc>
                <a:spcPct val="150000"/>
              </a:lnSpc>
              <a:spcBef>
                <a:spcPts val="200"/>
              </a:spcBef>
              <a:spcAft>
                <a:spcPts val="1200"/>
              </a:spcAft>
            </a:pPr>
            <a:r>
              <a:rPr lang="fr-FR" dirty="0" err="1">
                <a:latin typeface="Times New Roman"/>
                <a:cs typeface="Times New Roman"/>
              </a:rPr>
              <a:t>🏆</a:t>
            </a:r>
            <a:r>
              <a:rPr lang="fr-FR" dirty="0">
                <a:latin typeface="Times New Roman"/>
                <a:cs typeface="Times New Roman"/>
              </a:rPr>
              <a:t>  Molina Francis CASG 60+ </a:t>
            </a:r>
            <a:endParaRPr lang="fr-FR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 algn="just">
              <a:lnSpc>
                <a:spcPct val="150000"/>
              </a:lnSpc>
              <a:spcBef>
                <a:spcPts val="200"/>
              </a:spcBef>
            </a:pPr>
            <a:r>
              <a:rPr lang="fr-FR" b="1" dirty="0">
                <a:solidFill>
                  <a:srgbClr val="0000FF"/>
                </a:solidFill>
                <a:latin typeface="Times New Roman"/>
                <a:cs typeface="Times New Roman"/>
              </a:rPr>
              <a:t>Podiums: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</a:pPr>
            <a:r>
              <a:rPr lang="fr-FR" dirty="0" err="1">
                <a:latin typeface="Times New Roman"/>
                <a:cs typeface="Times New Roman"/>
              </a:rPr>
              <a:t>🥈</a:t>
            </a:r>
            <a:r>
              <a:rPr lang="fr-FR" dirty="0">
                <a:latin typeface="Times New Roman"/>
                <a:cs typeface="Times New Roman"/>
              </a:rPr>
              <a:t>  Martin Bernadette Féminine 2e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annuelle Cyclosport 26/10/2018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261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86000" y="800100"/>
            <a:ext cx="4572000" cy="369332"/>
          </a:xfrm>
          <a:prstGeom prst="rect">
            <a:avLst/>
          </a:prstGeom>
          <a:solidFill>
            <a:srgbClr val="F6FFAE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Times New Roman"/>
                <a:cs typeface="Times New Roman"/>
              </a:rPr>
              <a:t>CHAMPIONNAT BFC DE CLM CÉRILLY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ct val="130000"/>
          </a:lnSpc>
          <a:buFont typeface="Wingdings" charset="2"/>
          <a:buChar char="²"/>
          <a:defRPr dirty="0" smtClean="0">
            <a:latin typeface="Times New Roman"/>
            <a:cs typeface="Times New Roman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1499</Words>
  <Application>Microsoft Office PowerPoint</Application>
  <PresentationFormat>Affichage à l'écran (4:3)</PresentationFormat>
  <Paragraphs>246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ODJ 23/04/2108</dc:title>
  <dc:subject/>
  <dc:creator>FRANCIS MOLINA</dc:creator>
  <cp:keywords/>
  <dc:description/>
  <cp:lastModifiedBy>gilbert</cp:lastModifiedBy>
  <cp:revision>303</cp:revision>
  <cp:lastPrinted>2018-04-30T09:55:42Z</cp:lastPrinted>
  <dcterms:created xsi:type="dcterms:W3CDTF">2018-10-27T08:28:31Z</dcterms:created>
  <dcterms:modified xsi:type="dcterms:W3CDTF">2018-11-08T11:08:39Z</dcterms:modified>
  <cp:category/>
</cp:coreProperties>
</file>